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82" r:id="rId3"/>
    <p:sldId id="287" r:id="rId4"/>
    <p:sldId id="292" r:id="rId5"/>
    <p:sldId id="291" r:id="rId6"/>
    <p:sldId id="293" r:id="rId7"/>
    <p:sldId id="294" r:id="rId8"/>
    <p:sldId id="295" r:id="rId9"/>
    <p:sldId id="304" r:id="rId10"/>
    <p:sldId id="296" r:id="rId11"/>
    <p:sldId id="297" r:id="rId12"/>
    <p:sldId id="298" r:id="rId13"/>
    <p:sldId id="299" r:id="rId14"/>
    <p:sldId id="300" r:id="rId15"/>
    <p:sldId id="305" r:id="rId16"/>
    <p:sldId id="306" r:id="rId17"/>
    <p:sldId id="308" r:id="rId18"/>
  </p:sldIdLst>
  <p:sldSz cx="9144000" cy="5143500" type="screen16x9"/>
  <p:notesSz cx="6858000" cy="9144000"/>
  <p:embeddedFontLst>
    <p:embeddedFont>
      <p:font typeface="Artifakt Element Black" panose="020B0A03050000020004" charset="-52"/>
      <p:bold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iCk8MHqOVH4WNCBUxaXLfkKBun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9" autoAdjust="0"/>
    <p:restoredTop sz="94660"/>
  </p:normalViewPr>
  <p:slideViewPr>
    <p:cSldViewPr snapToGrid="0">
      <p:cViewPr>
        <p:scale>
          <a:sx n="86" d="100"/>
          <a:sy n="86" d="100"/>
        </p:scale>
        <p:origin x="638" y="298"/>
      </p:cViewPr>
      <p:guideLst>
        <p:guide orient="horz" pos="162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46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00246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5" name="Google Shape;84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>
          <a:extLst>
            <a:ext uri="{FF2B5EF4-FFF2-40B4-BE49-F238E27FC236}">
              <a16:creationId xmlns:a16="http://schemas.microsoft.com/office/drawing/2014/main" id="{70BDA067-1A1A-B724-D0DA-69B923C30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20:notes">
            <a:extLst>
              <a:ext uri="{FF2B5EF4-FFF2-40B4-BE49-F238E27FC236}">
                <a16:creationId xmlns:a16="http://schemas.microsoft.com/office/drawing/2014/main" id="{02577687-D12C-39B1-077F-BF32BE287D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5" name="Google Shape;845;p20:notes">
            <a:extLst>
              <a:ext uri="{FF2B5EF4-FFF2-40B4-BE49-F238E27FC236}">
                <a16:creationId xmlns:a16="http://schemas.microsoft.com/office/drawing/2014/main" id="{7122696D-46F6-E5C4-5150-E949FF6A1F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20:notes">
            <a:extLst>
              <a:ext uri="{FF2B5EF4-FFF2-40B4-BE49-F238E27FC236}">
                <a16:creationId xmlns:a16="http://schemas.microsoft.com/office/drawing/2014/main" id="{3396D012-A763-2001-6633-1722CAB061F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4979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F2B68F49-4793-E5D8-4B76-974FCF4AD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C229A8A9-8DF4-18D9-B4CC-8A4362CED6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BA12E496-FDB0-DCC6-DAD5-19C516F487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DBF363C8-B568-DFCD-A089-C1D76455434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7650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9069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5" name="Google Shape;84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5" name="Google Shape;84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5" name="Google Shape;84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5" name="Google Shape;84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5" name="Google Shape;84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5" name="Google Shape;84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>
          <a:extLst>
            <a:ext uri="{FF2B5EF4-FFF2-40B4-BE49-F238E27FC236}">
              <a16:creationId xmlns:a16="http://schemas.microsoft.com/office/drawing/2014/main" id="{9708FBFE-7A12-1912-6129-A4D2C4093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20:notes">
            <a:extLst>
              <a:ext uri="{FF2B5EF4-FFF2-40B4-BE49-F238E27FC236}">
                <a16:creationId xmlns:a16="http://schemas.microsoft.com/office/drawing/2014/main" id="{9C331710-DF6B-BC5C-806B-CDBCD5873F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5" name="Google Shape;845;p20:notes">
            <a:extLst>
              <a:ext uri="{FF2B5EF4-FFF2-40B4-BE49-F238E27FC236}">
                <a16:creationId xmlns:a16="http://schemas.microsoft.com/office/drawing/2014/main" id="{B3F5ABAA-B61C-6ADC-E885-DDD73AAC64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20:notes">
            <a:extLst>
              <a:ext uri="{FF2B5EF4-FFF2-40B4-BE49-F238E27FC236}">
                <a16:creationId xmlns:a16="http://schemas.microsoft.com/office/drawing/2014/main" id="{2CFC6457-714D-70D4-EC7B-D2F2494375E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2826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 rot="5400000">
            <a:off x="5463750" y="1371629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457201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399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D63F5A-20CD-B464-975F-555E97C534B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1000"/>
          </a:blip>
          <a:stretch>
            <a:fillRect/>
          </a:stretch>
        </p:blipFill>
        <p:spPr>
          <a:xfrm>
            <a:off x="577048" y="819865"/>
            <a:ext cx="7764293" cy="4265671"/>
          </a:xfrm>
          <a:prstGeom prst="rect">
            <a:avLst/>
          </a:prstGeom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753554"/>
            <a:ext cx="9143999" cy="3428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028" name="Picture 4" descr="Административно-территориальное деление Ненецкого автономного округа —  Википед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342" y="-21227"/>
            <a:ext cx="522270" cy="70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Google Shape;90;p1"/>
          <p:cNvSpPr txBox="1"/>
          <p:nvPr/>
        </p:nvSpPr>
        <p:spPr>
          <a:xfrm>
            <a:off x="4386456" y="1306034"/>
            <a:ext cx="4118351" cy="1915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Оценка населением эффективности государственной политики в сфере противодействия коррупции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Ненецком автономном округе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2025 году</a:t>
            </a:r>
            <a:endParaRPr sz="2000" dirty="0">
              <a:latin typeface="Times New Roman" pitchFamily="18" charset="0"/>
              <a:ea typeface="Manrope"/>
              <a:cs typeface="Times New Roman" pitchFamily="18" charset="0"/>
              <a:sym typeface="Manrope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8CA537-83C3-9370-5E01-A906436CB4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388" y="258748"/>
            <a:ext cx="1326470" cy="3014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8" name="Google Shape;84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7794"/>
            <a:ext cx="9143999" cy="3428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B88155E3-A74E-499B-AB31-93DB797B72D9}"/>
              </a:ext>
            </a:extLst>
          </p:cNvPr>
          <p:cNvSpPr txBox="1">
            <a:spLocks/>
          </p:cNvSpPr>
          <p:nvPr/>
        </p:nvSpPr>
        <p:spPr>
          <a:xfrm>
            <a:off x="305304" y="1063752"/>
            <a:ext cx="3010920" cy="340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 algn="r">
              <a:buNone/>
            </a:pPr>
            <a:r>
              <a:rPr lang="ru-RU" sz="1600" dirty="0">
                <a:solidFill>
                  <a:srgbClr val="C00000"/>
                </a:solidFill>
                <a:latin typeface="Artifakt Element Black" panose="020B0A03050000020004" pitchFamily="34" charset="-52"/>
                <a:ea typeface="Artifakt Element Black" panose="020B0A03050000020004" pitchFamily="34" charset="-52"/>
                <a:cs typeface="Times New Roman" pitchFamily="18" charset="0"/>
              </a:rPr>
              <a:t>Жители Ненецкого автономного округа продемонстрировали нетерпимое отношение к взяткам. </a:t>
            </a:r>
          </a:p>
          <a:p>
            <a:pPr marL="139700" indent="0" algn="r">
              <a:buNone/>
            </a:pPr>
            <a:r>
              <a:rPr lang="ru-RU" sz="1600" dirty="0">
                <a:solidFill>
                  <a:srgbClr val="C00000"/>
                </a:solidFill>
                <a:latin typeface="Artifakt Element Black" panose="020B0A03050000020004" pitchFamily="34" charset="-52"/>
                <a:ea typeface="Artifakt Element Black" panose="020B0A03050000020004" pitchFamily="34" charset="-52"/>
                <a:cs typeface="Times New Roman" pitchFamily="18" charset="0"/>
              </a:rPr>
              <a:t>45,5% опрошенных осуждают и тех, кто дает взятки, и тех, то их берет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8E0C6D2-E15C-0F89-3785-DFC0C5F65A28}"/>
              </a:ext>
            </a:extLst>
          </p:cNvPr>
          <p:cNvSpPr/>
          <p:nvPr/>
        </p:nvSpPr>
        <p:spPr>
          <a:xfrm>
            <a:off x="0" y="4736009"/>
            <a:ext cx="91440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177800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Распределение ответов на вопрос: «Люди по-разному относятся и к тем, кто дает взятки, и к тем, кто их берет. Какая из приведенных точек зрения Вам ближе?»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(в % к числу опрошенных)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E39B23-25D9-31F8-B004-A2295C66A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486" y="95730"/>
            <a:ext cx="1033507" cy="2348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0672FB-7ECA-5DC4-59ED-07DB26DB20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521" y="629462"/>
            <a:ext cx="5339726" cy="2974871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0752F4-7164-D442-BD81-255D738959BE}"/>
              </a:ext>
            </a:extLst>
          </p:cNvPr>
          <p:cNvSpPr txBox="1"/>
          <p:nvPr/>
        </p:nvSpPr>
        <p:spPr>
          <a:xfrm>
            <a:off x="3433521" y="3726655"/>
            <a:ext cx="53397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Доля тех, кто оправдывает инициаторов взятки (тех, кто дает), остается минимальной (3,2%). Склонны осуждать берущих взятки 11,9% респондентов, тем самым проявляя определенное понимание в отношении дающих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056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7794"/>
            <a:ext cx="9143999" cy="3428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4976142" y="2343186"/>
            <a:ext cx="3780300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 algn="r"/>
            <a:r>
              <a:rPr lang="ru-RU" sz="2000" b="1" dirty="0">
                <a:latin typeface="Times New Roman" pitchFamily="18" charset="0"/>
                <a:ea typeface="Manrope"/>
                <a:cs typeface="Times New Roman" pitchFamily="18" charset="0"/>
                <a:sym typeface="Manrope"/>
              </a:rPr>
              <a:t>«Деловая» коррупция: основные выводы</a:t>
            </a:r>
            <a:endParaRPr sz="2000" b="1" dirty="0">
              <a:latin typeface="Times New Roman" pitchFamily="18" charset="0"/>
              <a:ea typeface="Manrope"/>
              <a:cs typeface="Times New Roman" pitchFamily="18" charset="0"/>
              <a:sym typeface="Manrope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321B01D-2089-A1DC-8646-5EDBB20E1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486" y="95730"/>
            <a:ext cx="1033507" cy="2348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D27181-3B23-D948-9294-4F7C9A9D69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1491" y="1310049"/>
            <a:ext cx="3057653" cy="29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68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7794"/>
            <a:ext cx="9143999" cy="3428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03248" y="1134059"/>
            <a:ext cx="25638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solidFill>
                  <a:srgbClr val="C00000"/>
                </a:solidFill>
                <a:latin typeface="Artifakt Element Black" panose="020B0A03050000020004" pitchFamily="34" charset="-52"/>
                <a:ea typeface="Artifakt Element Black" panose="020B0A03050000020004" pitchFamily="34" charset="-52"/>
                <a:cs typeface="Times New Roman" pitchFamily="18" charset="0"/>
              </a:rPr>
              <a:t>86,0% представителей регионального бизнес-сообщества информированы о мерах, принимаемых властью для борьбы </a:t>
            </a:r>
          </a:p>
          <a:p>
            <a:pPr algn="r"/>
            <a:r>
              <a:rPr lang="ru-RU" sz="1600" dirty="0">
                <a:solidFill>
                  <a:srgbClr val="C00000"/>
                </a:solidFill>
                <a:latin typeface="Artifakt Element Black" panose="020B0A03050000020004" pitchFamily="34" charset="-52"/>
                <a:ea typeface="Artifakt Element Black" panose="020B0A03050000020004" pitchFamily="34" charset="-52"/>
                <a:cs typeface="Times New Roman" pitchFamily="18" charset="0"/>
              </a:rPr>
              <a:t>с коррупцией.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7B5AE3F-F0D9-9FFF-5C2C-86652FB32C8F}"/>
              </a:ext>
            </a:extLst>
          </p:cNvPr>
          <p:cNvSpPr/>
          <p:nvPr/>
        </p:nvSpPr>
        <p:spPr>
          <a:xfrm>
            <a:off x="0" y="4728389"/>
            <a:ext cx="91440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177800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Распределение ответов на вопрос: «Известно ли Вам о мерах, которые органы власти принимают для противодействия коррупции?»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 marL="177800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(в % к числу опрошенных)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4963C8-4999-83C7-D940-99B5F9DBD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486" y="95730"/>
            <a:ext cx="1033507" cy="2348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C522DD-EFF5-F1C8-E626-148E9DF155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85" y="672258"/>
            <a:ext cx="6061465" cy="2806566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D9CC0C-2B20-891B-FE14-09553B06DBFE}"/>
              </a:ext>
            </a:extLst>
          </p:cNvPr>
          <p:cNvSpPr txBox="1"/>
          <p:nvPr/>
        </p:nvSpPr>
        <p:spPr>
          <a:xfrm>
            <a:off x="399495" y="3549843"/>
            <a:ext cx="832725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</a:rPr>
              <a:t>Наибольшую группу (43,0%) составили те, кто лишь в общих чертах знаком с политикой властей («что-то слышал, но ничего определенного назвать не могу»). </a:t>
            </a:r>
          </a:p>
          <a:p>
            <a:r>
              <a:rPr lang="ru-RU" dirty="0">
                <a:latin typeface="Times New Roman" panose="02020603050405020304" pitchFamily="18" charset="0"/>
              </a:rPr>
              <a:t>38,0% респондентов знают о мерах, но не следят за ними специально. Доля предпринимателей, которые постоянно следят за антикоррупционными мероприятиями, составляет 5,0% респондентов. </a:t>
            </a:r>
          </a:p>
          <a:p>
            <a:r>
              <a:rPr lang="ru-RU" dirty="0">
                <a:latin typeface="Times New Roman" panose="02020603050405020304" pitchFamily="18" charset="0"/>
              </a:rPr>
              <a:t>Не осведомлены об антикоррупционных мерах власти 14,0% опрошенных. </a:t>
            </a:r>
          </a:p>
          <a:p>
            <a:r>
              <a:rPr lang="ru-RU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348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7794"/>
            <a:ext cx="9143999" cy="3428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12559" y="3874169"/>
            <a:ext cx="80289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Каждый </a:t>
            </a:r>
            <a:r>
              <a:rPr lang="ru-RU" dirty="0">
                <a:latin typeface="Times New Roman" panose="02020603050405020304" pitchFamily="18" charset="0"/>
              </a:rPr>
              <a:t>пятый опрошенный представитель регионального бизнеса негативно оценивает меры по противодействию коррупции, в том числе выбрали ответ: «скорее неэффективны» – 15,0%, «абсолютно неэффективны» – 2,0%), </a:t>
            </a:r>
            <a:r>
              <a:rPr lang="ru-RU" dirty="0" err="1">
                <a:latin typeface="Times New Roman" panose="02020603050405020304" pitchFamily="18" charset="0"/>
              </a:rPr>
              <a:t>контрэффективные</a:t>
            </a:r>
            <a:r>
              <a:rPr lang="ru-RU" dirty="0">
                <a:latin typeface="Times New Roman" panose="02020603050405020304" pitchFamily="18" charset="0"/>
              </a:rPr>
              <a:t> (3,0%).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7658C4E-F5EB-F1FD-F020-59D38CDA6903}"/>
              </a:ext>
            </a:extLst>
          </p:cNvPr>
          <p:cNvSpPr/>
          <p:nvPr/>
        </p:nvSpPr>
        <p:spPr>
          <a:xfrm>
            <a:off x="0" y="4743629"/>
            <a:ext cx="91440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177800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Распределение ответов на вопрос: «Насколько, по Вашему мнению, эффективны действия органов власти по противодействию </a:t>
            </a:r>
            <a:r>
              <a:rPr lang="ru-RU" sz="1000" b="1">
                <a:latin typeface="Times New Roman" pitchFamily="18" charset="0"/>
                <a:cs typeface="Times New Roman" pitchFamily="18" charset="0"/>
              </a:rPr>
              <a:t>коррупции?»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 marL="177800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(в % к числу опрошенных)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069333-EA52-08F8-8302-9B622CD77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486" y="95730"/>
            <a:ext cx="1033507" cy="2348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D1E80E-44E6-436D-8F73-7DCB83F455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" r="2786"/>
          <a:stretch/>
        </p:blipFill>
        <p:spPr bwMode="auto">
          <a:xfrm>
            <a:off x="612559" y="1409437"/>
            <a:ext cx="8028986" cy="23732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F494BA-3CE7-F903-E204-D533C24416EB}"/>
              </a:ext>
            </a:extLst>
          </p:cNvPr>
          <p:cNvSpPr txBox="1"/>
          <p:nvPr/>
        </p:nvSpPr>
        <p:spPr>
          <a:xfrm>
            <a:off x="746065" y="710236"/>
            <a:ext cx="70662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C00000"/>
                </a:solidFill>
                <a:latin typeface="Artifakt Element Black" panose="020B0A03050000020004" pitchFamily="34" charset="-52"/>
                <a:ea typeface="Artifakt Element Black" panose="020B0A03050000020004" pitchFamily="34" charset="-52"/>
                <a:cs typeface="Times New Roman" pitchFamily="18" charset="0"/>
              </a:rPr>
              <a:t>31,0% участников опроса оценивают антикоррупционные меры как в целом эффективные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40843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7794"/>
            <a:ext cx="9143999" cy="3428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60486" y="3274058"/>
            <a:ext cx="85718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</a:rPr>
              <a:t>Значительно меньшие доли респондентов указывают на наличие желания при отсутствии возможностей (16,0%) или наоборот – наличия возможностей при отсутствии желания (5,0%).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</a:rPr>
              <a:t>Крайне скептическую позицию о том, что руководство не хочет и не может бороться с коррупцией, разделяют лишь 1,0% опрошенных.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</a:rPr>
              <a:t>Динамика показателей за период 2023 – 2025 гг. свидетельствует об улучшении восприятия антикоррупционного потенциала власти бизнес-сообществом.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45B8082-1490-27EF-6730-B43DCBD3A5B4}"/>
              </a:ext>
            </a:extLst>
          </p:cNvPr>
          <p:cNvSpPr/>
          <p:nvPr/>
        </p:nvSpPr>
        <p:spPr>
          <a:xfrm>
            <a:off x="0" y="4736009"/>
            <a:ext cx="91440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177800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Распределение ответов на вопрос: «С каким из приведенных суждений о борьбе с коррупцией в нашем округе Вы согласны?»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 marL="177800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(в % к числу опрошенных)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2B086F-E907-6131-F4AC-55B33E7C6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486" y="95730"/>
            <a:ext cx="1033507" cy="2348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58C857-0F9E-1505-2713-EF2CCE9934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86" y="500774"/>
            <a:ext cx="5932805" cy="2610485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C85688-F5BA-11C7-AAAA-E7277B26AAE2}"/>
              </a:ext>
            </a:extLst>
          </p:cNvPr>
          <p:cNvSpPr txBox="1"/>
          <p:nvPr/>
        </p:nvSpPr>
        <p:spPr>
          <a:xfrm>
            <a:off x="6263820" y="683705"/>
            <a:ext cx="261123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Artifakt Element Black" panose="020B0A03050000020004" pitchFamily="34" charset="-52"/>
                <a:ea typeface="Artifakt Element Black" panose="020B0A03050000020004" pitchFamily="34" charset="-52"/>
                <a:cs typeface="Times New Roman" pitchFamily="18" charset="0"/>
              </a:rPr>
              <a:t>65,0% представителей бизнес-среды считают, что власти Ненецкого автономного округа стремятся искоренить коррупцию и обладают соответствующими ресурсами и инструментами.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97015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>
          <a:extLst>
            <a:ext uri="{FF2B5EF4-FFF2-40B4-BE49-F238E27FC236}">
              <a16:creationId xmlns:a16="http://schemas.microsoft.com/office/drawing/2014/main" id="{730F2904-77AE-BD48-CD79-D87443FCF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8" name="Google Shape;848;p20">
            <a:extLst>
              <a:ext uri="{FF2B5EF4-FFF2-40B4-BE49-F238E27FC236}">
                <a16:creationId xmlns:a16="http://schemas.microsoft.com/office/drawing/2014/main" id="{47E4903B-16BC-94EF-6CA5-839D32812CA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7794"/>
            <a:ext cx="9143999" cy="3428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C47EEE79-260D-6DB9-6166-003134EBDB22}"/>
              </a:ext>
            </a:extLst>
          </p:cNvPr>
          <p:cNvSpPr txBox="1">
            <a:spLocks/>
          </p:cNvSpPr>
          <p:nvPr/>
        </p:nvSpPr>
        <p:spPr>
          <a:xfrm>
            <a:off x="260486" y="798855"/>
            <a:ext cx="8593954" cy="4403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2025 году подавляющее большинство представителей бизнес-сообщества (от 92% до 98% в зависимости от органа власти) указали, что </a:t>
            </a:r>
            <a:r>
              <a:rPr lang="ru-RU" sz="1700" dirty="0">
                <a:solidFill>
                  <a:srgbClr val="C00000"/>
                </a:solidFill>
                <a:latin typeface="Artifakt Element Black" panose="020B0A03050000020004" pitchFamily="34" charset="-52"/>
                <a:ea typeface="Artifakt Element Black" panose="020B0A03050000020004" pitchFamily="34" charset="-52"/>
                <a:cs typeface="Times New Roman" pitchFamily="18" charset="0"/>
              </a:rPr>
              <a:t>не сталкивались с предъявлением незаконных требований со стороны должностных лиц. </a:t>
            </a:r>
          </a:p>
          <a:p>
            <a:r>
              <a:rPr lang="ru-RU" sz="1700" dirty="0">
                <a:latin typeface="Times New Roman" panose="02020603050405020304" pitchFamily="18" charset="0"/>
              </a:rPr>
              <a:t>Представители бизнеса указывали на ситуации, связанные с необходимостью осуществления неформальных платежей должностным лицам (суммарно было указано на </a:t>
            </a:r>
            <a:r>
              <a:rPr lang="ru-RU" sz="1700" b="1" dirty="0">
                <a:solidFill>
                  <a:srgbClr val="C00000"/>
                </a:solidFill>
                <a:latin typeface="Artifakt Element Black" panose="020B0A03050000020004" pitchFamily="34" charset="-52"/>
                <a:ea typeface="Artifakt Element Black" panose="020B0A03050000020004" pitchFamily="34" charset="-52"/>
                <a:cs typeface="Times New Roman" pitchFamily="18" charset="0"/>
              </a:rPr>
              <a:t>52</a:t>
            </a:r>
            <a:r>
              <a:rPr lang="ru-RU" sz="1700" dirty="0">
                <a:solidFill>
                  <a:srgbClr val="C00000"/>
                </a:solidFill>
                <a:latin typeface="Artifakt Element Black" panose="020B0A03050000020004" pitchFamily="34" charset="-52"/>
                <a:ea typeface="Artifakt Element Black" panose="020B0A03050000020004" pitchFamily="34" charset="-52"/>
                <a:cs typeface="Times New Roman" pitchFamily="18" charset="0"/>
              </a:rPr>
              <a:t> ситуации</a:t>
            </a:r>
            <a:r>
              <a:rPr lang="ru-RU" sz="1700" b="1" dirty="0">
                <a:latin typeface="Times New Roman" panose="02020603050405020304" pitchFamily="18" charset="0"/>
              </a:rPr>
              <a:t>).</a:t>
            </a:r>
          </a:p>
          <a:p>
            <a:r>
              <a:rPr lang="ru-RU" sz="1700" dirty="0">
                <a:latin typeface="Times New Roman" panose="02020603050405020304" pitchFamily="18" charset="0"/>
              </a:rPr>
              <a:t>Среди </a:t>
            </a:r>
            <a:r>
              <a:rPr lang="ru-RU" sz="1700" dirty="0">
                <a:solidFill>
                  <a:srgbClr val="C00000"/>
                </a:solidFill>
                <a:latin typeface="Artifakt Element Black" panose="020B0A03050000020004" pitchFamily="34" charset="-52"/>
                <a:ea typeface="Artifakt Element Black" panose="020B0A03050000020004" pitchFamily="34" charset="-52"/>
                <a:cs typeface="Times New Roman" pitchFamily="18" charset="0"/>
              </a:rPr>
              <a:t>наиболее коррумпированных структур </a:t>
            </a:r>
            <a:r>
              <a:rPr lang="ru-RU" sz="1700" dirty="0">
                <a:latin typeface="Times New Roman" panose="02020603050405020304" pitchFamily="18" charset="0"/>
              </a:rPr>
              <a:t>представители бизнеса отметили судебные органы (20%) и органы противопожарного надзора и МЧС (30%).</a:t>
            </a:r>
          </a:p>
          <a:p>
            <a:r>
              <a:rPr lang="ru-RU" sz="1700" dirty="0">
                <a:latin typeface="Times New Roman" panose="02020603050405020304" pitchFamily="18" charset="0"/>
              </a:rPr>
              <a:t>Подавляющее большинство опрошенных (92-98%) указали, что должностные лица государственной или муниципальной власти не предъявляли к ним незаконных требований.</a:t>
            </a:r>
          </a:p>
          <a:p>
            <a:r>
              <a:rPr lang="ru-RU" sz="1700" dirty="0">
                <a:latin typeface="Times New Roman" panose="02020603050405020304" pitchFamily="18" charset="0"/>
              </a:rPr>
              <a:t>Оценить коррупционные риски в сфере государственных и муниципальных закупок не удалось, т.к. ни один из участников исследования не принимал участия в конкурсах на получение государственного и/или муниципального заказа в 2025 году.</a:t>
            </a:r>
          </a:p>
          <a:p>
            <a:endParaRPr lang="ru-RU" sz="17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0687319-D800-F5DD-C83E-1FF397F0E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486" y="95730"/>
            <a:ext cx="1033507" cy="23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23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7092BB25-D85E-35CC-2796-E33698114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>
            <a:extLst>
              <a:ext uri="{FF2B5EF4-FFF2-40B4-BE49-F238E27FC236}">
                <a16:creationId xmlns:a16="http://schemas.microsoft.com/office/drawing/2014/main" id="{925CA229-4449-8321-2838-D6057466E92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7794"/>
            <a:ext cx="9143999" cy="3428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1354EC-9C4D-433D-78AA-5FF94CC384EC}"/>
              </a:ext>
            </a:extLst>
          </p:cNvPr>
          <p:cNvSpPr txBox="1"/>
          <p:nvPr/>
        </p:nvSpPr>
        <p:spPr>
          <a:xfrm>
            <a:off x="510025" y="3586155"/>
            <a:ext cx="832369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</a:rPr>
              <a:t>Подавляющее большинство респондентов, указавших размер платежа, отмечают суммы в диапазоне от 3 000 до 10 000 рублей (57,1%). Еще 42,9% опрошенных считают характерной суммой от 10 000 до 25 000 рублей. Варианты, предполагающие более высокие суммы (свыше 25 000 рублей), в 2025 году не были выбраны, что свидетельствует о смещении практик в сторону менее крупных, «бытовых» для бизнеса сумм.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FA4438E-730A-EB8B-C23C-2DE901F15503}"/>
              </a:ext>
            </a:extLst>
          </p:cNvPr>
          <p:cNvSpPr/>
          <p:nvPr/>
        </p:nvSpPr>
        <p:spPr>
          <a:xfrm>
            <a:off x="0" y="4880789"/>
            <a:ext cx="9144000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177800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Сумма неформального платежа (в % к числу опрошенных, указавших размер платежа)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DE66008-4230-A155-0220-BC2B9BD2F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486" y="95730"/>
            <a:ext cx="1033507" cy="23488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2B6C2F-3C7F-B012-1D0A-B400E46128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0"/>
          <a:stretch/>
        </p:blipFill>
        <p:spPr bwMode="auto">
          <a:xfrm>
            <a:off x="2280648" y="769261"/>
            <a:ext cx="6553077" cy="26054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59C46A-1EAA-79FF-3474-F4E9ACEFAC7C}"/>
              </a:ext>
            </a:extLst>
          </p:cNvPr>
          <p:cNvSpPr txBox="1"/>
          <p:nvPr/>
        </p:nvSpPr>
        <p:spPr>
          <a:xfrm>
            <a:off x="390617" y="1135122"/>
            <a:ext cx="1890031" cy="1815882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>
              <a:defRPr sz="1600">
                <a:solidFill>
                  <a:srgbClr val="C00000"/>
                </a:solidFill>
                <a:latin typeface="Artifakt Element Black" panose="020B0A03050000020004" pitchFamily="34" charset="-52"/>
                <a:ea typeface="Artifakt Element Black" panose="020B0A03050000020004" pitchFamily="34" charset="-52"/>
                <a:cs typeface="Times New Roman" pitchFamily="18" charset="0"/>
              </a:defRPr>
            </a:lvl1pPr>
          </a:lstStyle>
          <a:p>
            <a:r>
              <a:rPr lang="ru-RU" dirty="0"/>
              <a:t>Средний размер неформального платежа варьируется в диапазоне от </a:t>
            </a:r>
          </a:p>
          <a:p>
            <a:r>
              <a:rPr lang="ru-RU" dirty="0"/>
              <a:t>3 000 до 10 000 рублей.</a:t>
            </a:r>
          </a:p>
        </p:txBody>
      </p:sp>
    </p:spTree>
    <p:extLst>
      <p:ext uri="{BB962C8B-B14F-4D97-AF65-F5344CB8AC3E}">
        <p14:creationId xmlns:p14="http://schemas.microsoft.com/office/powerpoint/2010/main" val="2513481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53554"/>
            <a:ext cx="9143999" cy="3428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028" name="Picture 4" descr="Административно-территориальное деление Ненецкого автономного округа —  Википед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342" y="-21227"/>
            <a:ext cx="522270" cy="70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Google Shape;90;p1"/>
          <p:cNvSpPr txBox="1"/>
          <p:nvPr/>
        </p:nvSpPr>
        <p:spPr>
          <a:xfrm>
            <a:off x="71910" y="1675006"/>
            <a:ext cx="3780300" cy="253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 algn="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Оценка населением эффективности государственной политики в сфере противодействия коррупции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Ненецком автономном округе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2025 году</a:t>
            </a:r>
            <a:endParaRPr sz="2000" dirty="0">
              <a:latin typeface="Times New Roman" pitchFamily="18" charset="0"/>
              <a:ea typeface="Manrope"/>
              <a:cs typeface="Times New Roman" pitchFamily="18" charset="0"/>
              <a:sym typeface="Manrope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8CA537-83C3-9370-5E01-A906436CB4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388" y="258748"/>
            <a:ext cx="1326470" cy="3014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4EDAA3-D6F3-D406-5E7E-2FF06929B8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0061" y="1135295"/>
            <a:ext cx="4923551" cy="347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35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8" name="Google Shape;84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7794"/>
            <a:ext cx="9143999" cy="3428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Заголовок 5">
            <a:extLst>
              <a:ext uri="{FF2B5EF4-FFF2-40B4-BE49-F238E27FC236}">
                <a16:creationId xmlns:a16="http://schemas.microsoft.com/office/drawing/2014/main" id="{67CC78E1-629B-4981-BA25-E8F061C40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893762"/>
          </a:xfrm>
        </p:spPr>
        <p:txBody>
          <a:bodyPr rtlCol="0">
            <a:normAutofit/>
          </a:bodyPr>
          <a:lstStyle/>
          <a:p>
            <a:pPr rtl="0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Целевые установки исследования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B88155E3-A74E-499B-AB31-93DB797B72D9}"/>
              </a:ext>
            </a:extLst>
          </p:cNvPr>
          <p:cNvSpPr txBox="1">
            <a:spLocks/>
          </p:cNvSpPr>
          <p:nvPr/>
        </p:nvSpPr>
        <p:spPr>
          <a:xfrm>
            <a:off x="303248" y="865535"/>
            <a:ext cx="8517399" cy="4258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Цель исследования: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оценка уровня, структуры и специфики коррупции в Ненецком автономном округе, а также эффективности принимаемых антикоррупционных мер.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Задачи исследования:</a:t>
            </a:r>
          </a:p>
          <a:p>
            <a:pPr marL="139700" indent="0">
              <a:buNone/>
            </a:pPr>
            <a:r>
              <a:rPr lang="ru-RU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определение фактических значений параметров оценки коррупции, в том числе, уровня коррупции в Ненецком автономном округе;</a:t>
            </a:r>
            <a:endParaRPr lang="ru-RU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700" indent="0" algn="just">
              <a:buNone/>
            </a:pPr>
            <a:r>
              <a:rPr lang="ru-RU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определение качественно-количественной оценки коррупции в Ненецком автономном округе по предусмотренным Методикой аналитическим направлениям;</a:t>
            </a:r>
          </a:p>
          <a:p>
            <a:pPr marL="139700" indent="0" algn="just">
              <a:buNone/>
            </a:pPr>
            <a:r>
              <a:rPr lang="ru-RU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выявление и описание структуры коррупции в Ненецком автономном округе, определение динамики развития коррупции за период 2023–2025 годы, формирование наглядных таблиц, диаграмм (с учетом данных отчетов о проведении научно- исследовательской работы «Оценка населением эффективности государственной политики в сфере противодействия коррупции в Ненецком автономном округе» в 2023 и 2024 годах, размещенных на портале органов государственной власти Ненецкого автономного округа по ссылке: http://anticorrupt.adm-nao.ru/doklady-otchety-obzory/ (далее – отчеты за 2023 – 2024 годы);</a:t>
            </a:r>
          </a:p>
          <a:p>
            <a:pPr marL="139700" indent="0" algn="just">
              <a:buNone/>
            </a:pPr>
            <a:r>
              <a:rPr lang="ru-RU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выявление соотношения основных характеристик коррупции в различных сферах государственного регулирования в Ненецком автономном округе, проведение на их основе сравнительного анализа с предыдущими периодами (2023 – 2024 годы), выявление динамики развития основных характеристик и формирование наглядных таблиц, диаграмм (с учетом данных за 2023 – 2024 годы);</a:t>
            </a:r>
          </a:p>
          <a:p>
            <a:pPr marL="139700" indent="0" algn="just">
              <a:buNone/>
            </a:pPr>
            <a:r>
              <a:rPr lang="ru-RU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определение оценок эффективности (результативности) принимаемых в Ненецком автономном округе мер, направленных на противодействие коррупции, выявление на ее основе динамики антикоррупционных мер за 2023 – 2025 годы с формированием наглядных таблиц, диаграмм (с учетом данных за 2023 – 2024 годы);</a:t>
            </a:r>
          </a:p>
          <a:p>
            <a:pPr marL="139700" indent="0" algn="just">
              <a:buNone/>
            </a:pPr>
            <a:r>
              <a:rPr lang="ru-RU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выявление и осуществление анализа причин и условий проявления коррупции в Ненецком автономном округе; проведение на его основе сравнительного анализа за 2023 –2025 годы с формированием наглядных таблиц, диаграмм (с учетом данных за 2023 – 2024 годы);</a:t>
            </a:r>
          </a:p>
          <a:p>
            <a:pPr marL="139700" indent="0" algn="just">
              <a:buNone/>
            </a:pPr>
            <a:r>
              <a:rPr lang="ru-RU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формулирование выводов по результатам оценки уровня, структуры и специфики коррупции в Ненецком автономном округе, а также эффективности принимаемых антикоррупционных мер в регионе в 2025 году, а также подготовка презентации с основными итогами социологического исследования по изучению оценок населения об эффективности государственной политики в сфере противодействия коррупции в Ненецком автономном округе в 2025 году.</a:t>
            </a:r>
          </a:p>
          <a:p>
            <a:pPr marL="139700" indent="0" algn="just">
              <a:buNone/>
            </a:pPr>
            <a:r>
              <a:rPr lang="ru-RU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определение рейтинга административно-территориальных единиц Ненецкого автономного округа в зависимости от уровня коррупции.</a:t>
            </a:r>
            <a:endParaRPr lang="ru-RU" sz="10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indent="337661" algn="just">
              <a:spcBef>
                <a:spcPts val="150"/>
              </a:spcBef>
            </a:pPr>
            <a:endParaRPr lang="ru-RU" sz="1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indent="337661" algn="just"/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8D353B1-EA59-F787-2177-A17034A47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486" y="95730"/>
            <a:ext cx="1033507" cy="2348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8" name="Google Shape;84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7794"/>
            <a:ext cx="9143999" cy="3428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7" name="Заголовок 5">
            <a:extLst>
              <a:ext uri="{FF2B5EF4-FFF2-40B4-BE49-F238E27FC236}">
                <a16:creationId xmlns:a16="http://schemas.microsoft.com/office/drawing/2014/main" id="{67CC78E1-629B-4981-BA25-E8F061C40DAE}"/>
              </a:ext>
            </a:extLst>
          </p:cNvPr>
          <p:cNvSpPr txBox="1">
            <a:spLocks/>
          </p:cNvSpPr>
          <p:nvPr/>
        </p:nvSpPr>
        <p:spPr>
          <a:xfrm>
            <a:off x="822960" y="214953"/>
            <a:ext cx="7543800" cy="108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Методология исследования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B88155E3-A74E-499B-AB31-93DB797B72D9}"/>
              </a:ext>
            </a:extLst>
          </p:cNvPr>
          <p:cNvSpPr txBox="1">
            <a:spLocks/>
          </p:cNvSpPr>
          <p:nvPr/>
        </p:nvSpPr>
        <p:spPr>
          <a:xfrm>
            <a:off x="1198485" y="1165308"/>
            <a:ext cx="7687987" cy="3577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algn="just">
              <a:lnSpc>
                <a:spcPct val="150000"/>
              </a:lnSpc>
              <a:spcBef>
                <a:spcPts val="150"/>
              </a:spcBef>
              <a:buNone/>
            </a:pPr>
            <a:r>
              <a:rPr lang="ru-RU" sz="1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 исследования:</a:t>
            </a:r>
          </a:p>
          <a:p>
            <a:pPr marL="1085850" lvl="1" indent="-171450" algn="just">
              <a:spcBef>
                <a:spcPts val="150"/>
              </a:spcBef>
              <a:buFont typeface="Courier New" panose="02070309020205020404" pitchFamily="49" charset="0"/>
              <a:buChar char="o"/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части «бытовой» коррупции – репрезентативный социологический опрос жителей Ненецкого автономного округа методом формализованного личного интервью по месту жительства респондента;</a:t>
            </a:r>
          </a:p>
          <a:p>
            <a:pPr marL="1085850" lvl="1" indent="-171450" algn="just">
              <a:spcBef>
                <a:spcPts val="150"/>
              </a:spcBef>
              <a:buFont typeface="Courier New" panose="02070309020205020404" pitchFamily="49" charset="0"/>
              <a:buChar char="o"/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части «деловой» коррупции – онлайн-анкетирование представителей бизнеса.</a:t>
            </a:r>
          </a:p>
          <a:p>
            <a:pPr indent="0" algn="just">
              <a:lnSpc>
                <a:spcPct val="150000"/>
              </a:lnSpc>
              <a:spcBef>
                <a:spcPts val="150"/>
              </a:spcBef>
              <a:buNone/>
            </a:pPr>
            <a:r>
              <a:rPr lang="ru-RU" sz="1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Выборка исследования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500 респондентов: </a:t>
            </a:r>
          </a:p>
          <a:p>
            <a:pPr marL="1085850" lvl="1" indent="-171450" algn="just">
              <a:spcBef>
                <a:spcPts val="150"/>
              </a:spcBef>
              <a:buFont typeface="Courier New" panose="02070309020205020404" pitchFamily="49" charset="0"/>
              <a:buChar char="o"/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части «бытовой» коррупции – 400 респондентов – жители Ненецкого автономного округа 18 лет и старше, постоянно проживающие на территории округа не менее 2 лет;</a:t>
            </a:r>
          </a:p>
          <a:p>
            <a:pPr marL="1085850" lvl="1" indent="-171450" algn="just">
              <a:spcBef>
                <a:spcPts val="150"/>
              </a:spcBef>
              <a:buFont typeface="Courier New" panose="02070309020205020404" pitchFamily="49" charset="0"/>
              <a:buChar char="o"/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 респондентов – представители хозяйствующих субъектов 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Ненецкого автономного округа.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0" algn="just">
              <a:lnSpc>
                <a:spcPct val="150000"/>
              </a:lnSpc>
              <a:spcBef>
                <a:spcPts val="150"/>
              </a:spcBef>
              <a:buNone/>
            </a:pPr>
            <a:r>
              <a:rPr lang="ru-RU" sz="1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География проведения исследования: </a:t>
            </a:r>
          </a:p>
          <a:p>
            <a:pPr indent="0" algn="just">
              <a:spcBef>
                <a:spcPts val="150"/>
              </a:spcBef>
              <a:buNone/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муниципальных образований: город Нарьян-Мар, пгт Искателей и 13 сельских поселений, образующие 2 административно-территориальные единицы: город Нарьян-Мар и Заполярный район. </a:t>
            </a:r>
          </a:p>
          <a:p>
            <a:pPr indent="0" algn="just">
              <a:lnSpc>
                <a:spcPct val="150000"/>
              </a:lnSpc>
              <a:spcBef>
                <a:spcPts val="150"/>
              </a:spcBef>
              <a:buNone/>
            </a:pP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37661" algn="just">
              <a:lnSpc>
                <a:spcPct val="150000"/>
              </a:lnSpc>
              <a:spcBef>
                <a:spcPts val="150"/>
              </a:spcBef>
            </a:pP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37661" algn="just">
              <a:lnSpc>
                <a:spcPct val="150000"/>
              </a:lnSpc>
              <a:spcBef>
                <a:spcPts val="150"/>
              </a:spcBef>
            </a:pPr>
            <a:endParaRPr lang="ru-RU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37661" algn="just">
              <a:lnSpc>
                <a:spcPct val="150000"/>
              </a:lnSpc>
            </a:pPr>
            <a:endParaRPr lang="ru-RU" sz="1300" dirty="0">
              <a:solidFill>
                <a:schemeClr val="tx1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A7FF95-71D9-4E5F-AE8A-8F7FDC7BF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73" y="526314"/>
            <a:ext cx="1328876" cy="132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F060907-CA4B-A5C2-2060-A6F400C3DB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486" y="95730"/>
            <a:ext cx="1033507" cy="23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7794"/>
            <a:ext cx="9143999" cy="3428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4976142" y="2343186"/>
            <a:ext cx="3780300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 algn="r"/>
            <a:r>
              <a:rPr lang="ru-RU" sz="2000" b="1" dirty="0">
                <a:latin typeface="Times New Roman" pitchFamily="18" charset="0"/>
                <a:ea typeface="Manrope"/>
                <a:cs typeface="Times New Roman" pitchFamily="18" charset="0"/>
                <a:sym typeface="Manrope"/>
              </a:rPr>
              <a:t>«Бытовая» коррупция: основные выводы</a:t>
            </a:r>
            <a:endParaRPr sz="2000" b="1" dirty="0">
              <a:latin typeface="Times New Roman" pitchFamily="18" charset="0"/>
              <a:ea typeface="Manrope"/>
              <a:cs typeface="Times New Roman" pitchFamily="18" charset="0"/>
              <a:sym typeface="Manrope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162D7B-3C48-7953-1801-AABC28AFC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032" y="1492008"/>
            <a:ext cx="2718373" cy="250627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80DD8D-1235-47AE-E0E4-EB17660886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486" y="95730"/>
            <a:ext cx="1033507" cy="23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54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8" name="Google Shape;84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7794"/>
            <a:ext cx="9143999" cy="3428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B88155E3-A74E-499B-AB31-93DB797B72D9}"/>
              </a:ext>
            </a:extLst>
          </p:cNvPr>
          <p:cNvSpPr txBox="1">
            <a:spLocks/>
          </p:cNvSpPr>
          <p:nvPr/>
        </p:nvSpPr>
        <p:spPr>
          <a:xfrm>
            <a:off x="221942" y="3320623"/>
            <a:ext cx="8655358" cy="1607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Доля информированных о мерах, принимаемых властями для борьбы с коррупцией,  - 80,6% (сумма ответов «известно, постоянно слежу за этим», «известно, но специально не слежу за этим», «что-то слышал (слышала, но ничего определенного припомнить не могу»).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протяжении 2023 – 2025 гг. наблюдается позитивный тренд роста общей осведомленности за счет увеличения уровня поверхностной информированности («что-то слышал(а)»). В 2025 году произошел рост доли тех, кто активно следит за антикоррупционной деятельностью властей («известно, постоянно слежу за этим») до 14,7%.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1D122DB-E727-8ED9-217E-1B541727F5A5}"/>
              </a:ext>
            </a:extLst>
          </p:cNvPr>
          <p:cNvSpPr/>
          <p:nvPr/>
        </p:nvSpPr>
        <p:spPr>
          <a:xfrm>
            <a:off x="0" y="4728389"/>
            <a:ext cx="91440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177800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Распределение ответов на вопрос: «Вам известно или неизвестно о мерах, которые власти принимают для противодействия коррупции?» </a:t>
            </a:r>
          </a:p>
          <a:p>
            <a:pPr marL="177800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(в % к числу опрошенных)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0BFF226-F038-16B0-6465-75B0511B3A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" r="5110"/>
          <a:stretch/>
        </p:blipFill>
        <p:spPr bwMode="auto">
          <a:xfrm>
            <a:off x="3138257" y="550144"/>
            <a:ext cx="5295530" cy="2773680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2F6A2A-1322-8CB4-EB66-EAB8A8D2C9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486" y="95730"/>
            <a:ext cx="1033507" cy="2348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E9BC1E-ABA7-3197-1445-701B9BC71875}"/>
              </a:ext>
            </a:extLst>
          </p:cNvPr>
          <p:cNvSpPr txBox="1"/>
          <p:nvPr/>
        </p:nvSpPr>
        <p:spPr>
          <a:xfrm>
            <a:off x="221942" y="785635"/>
            <a:ext cx="29163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solidFill>
                  <a:srgbClr val="C00000"/>
                </a:solidFill>
                <a:latin typeface="Artifakt Element Black" panose="020B0A03050000020004" pitchFamily="34" charset="-52"/>
                <a:ea typeface="Artifakt Element Black" panose="020B0A03050000020004" pitchFamily="34" charset="-52"/>
                <a:cs typeface="Times New Roman" pitchFamily="18" charset="0"/>
              </a:rPr>
              <a:t>Доля информированных о мерах, принимаемых властями для борьбы с коррупцией,  - 80,6% респондентов.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72729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8" name="Google Shape;84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7794"/>
            <a:ext cx="9143999" cy="3428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B88155E3-A74E-499B-AB31-93DB797B72D9}"/>
              </a:ext>
            </a:extLst>
          </p:cNvPr>
          <p:cNvSpPr txBox="1">
            <a:spLocks/>
          </p:cNvSpPr>
          <p:nvPr/>
        </p:nvSpPr>
        <p:spPr>
          <a:xfrm>
            <a:off x="245651" y="3532973"/>
            <a:ext cx="8652696" cy="107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 два года произошел значительный рост доверия к региональной власти: доля респондентов, считающих, что руководство «хочет и может» эффективно бороться с коррупцией, выросла более чем в 1,8 раза.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Доля тех, кто полагает, что власти «может, но не хочет» бороться с коррупцией, снизилась в три раза (с 22,8% в 2023 году до 7,5% в 2025 году).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Мнение о том, что у руководства региона нет ни желания, ни возможностей эффективно бороться с коррупцией, высказали 2,2% респондентов.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F5875D3-1EC3-F7EC-5FDA-D81093574E89}"/>
              </a:ext>
            </a:extLst>
          </p:cNvPr>
          <p:cNvSpPr/>
          <p:nvPr/>
        </p:nvSpPr>
        <p:spPr>
          <a:xfrm>
            <a:off x="0" y="4736009"/>
            <a:ext cx="91440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177800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Распределение ответов на вопрос: «С каким из приведенных суждений о борьбе с коррупцией в нашем округе Вы согласны?»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 marL="177800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(в % к числу опрошенных)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947E47-BA61-69EA-66C0-41AD522445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49"/>
          <a:stretch/>
        </p:blipFill>
        <p:spPr bwMode="auto">
          <a:xfrm>
            <a:off x="2656850" y="670376"/>
            <a:ext cx="6060934" cy="2815442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60C2D1-D77E-EB1C-94C1-1B0EB4273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486" y="95730"/>
            <a:ext cx="1033507" cy="2348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26F61F-8783-2220-7C07-FA05E6B17FDF}"/>
              </a:ext>
            </a:extLst>
          </p:cNvPr>
          <p:cNvSpPr txBox="1"/>
          <p:nvPr/>
        </p:nvSpPr>
        <p:spPr>
          <a:xfrm>
            <a:off x="370850" y="828566"/>
            <a:ext cx="228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solidFill>
                  <a:srgbClr val="C00000"/>
                </a:solidFill>
                <a:latin typeface="Artifakt Element Black" panose="020B0A03050000020004" pitchFamily="34" charset="-52"/>
                <a:ea typeface="Artifakt Element Black" panose="020B0A03050000020004" pitchFamily="34" charset="-52"/>
                <a:cs typeface="Times New Roman" pitchFamily="18" charset="0"/>
              </a:rPr>
              <a:t>49,0% опрошенных жителей Ненецкого автономного округа уверены, что власти региона могут и хотят бороться с коррупцией.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58111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8" name="Google Shape;84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7794"/>
            <a:ext cx="9143999" cy="3428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B88155E3-A74E-499B-AB31-93DB797B72D9}"/>
              </a:ext>
            </a:extLst>
          </p:cNvPr>
          <p:cNvSpPr txBox="1">
            <a:spLocks/>
          </p:cNvSpPr>
          <p:nvPr/>
        </p:nvSpPr>
        <p:spPr>
          <a:xfrm>
            <a:off x="269364" y="584001"/>
            <a:ext cx="8568357" cy="63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 algn="just">
              <a:spcBef>
                <a:spcPts val="0"/>
              </a:spcBef>
              <a:buNone/>
            </a:pPr>
            <a:r>
              <a:rPr lang="ru-RU" sz="1600" dirty="0">
                <a:solidFill>
                  <a:srgbClr val="C00000"/>
                </a:solidFill>
                <a:latin typeface="Artifakt Element Black" panose="020B0A03050000020004" pitchFamily="34" charset="-52"/>
                <a:ea typeface="Artifakt Element Black" panose="020B0A03050000020004" pitchFamily="34" charset="-52"/>
                <a:cs typeface="Times New Roman" pitchFamily="18" charset="0"/>
              </a:rPr>
              <a:t>Рост коррупции чаще отмечается в федеральных трендах. </a:t>
            </a:r>
          </a:p>
          <a:p>
            <a:pPr marL="139700" indent="0" algn="just">
              <a:spcBef>
                <a:spcPts val="0"/>
              </a:spcBef>
              <a:buNone/>
            </a:pPr>
            <a:r>
              <a:rPr lang="ru-RU" sz="1600" dirty="0">
                <a:solidFill>
                  <a:srgbClr val="C00000"/>
                </a:solidFill>
                <a:latin typeface="Artifakt Element Black" panose="020B0A03050000020004" pitchFamily="34" charset="-52"/>
                <a:ea typeface="Artifakt Element Black" panose="020B0A03050000020004" pitchFamily="34" charset="-52"/>
                <a:cs typeface="Times New Roman" pitchFamily="18" charset="0"/>
              </a:rPr>
              <a:t>На местном и региональном уровнях жители округа не фиксируют ухудшения ситуации.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4736009"/>
            <a:ext cx="91440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177800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Распределение ответов на вопрос: «В Ненецком автономном округе за год случаев коррупции стало больше, меньше или уровень коррупции не изменился?»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(в % к числу опрошенных)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899EDA-58CE-136C-50F1-3296F05FA785}"/>
              </a:ext>
            </a:extLst>
          </p:cNvPr>
          <p:cNvSpPr txBox="1"/>
          <p:nvPr/>
        </p:nvSpPr>
        <p:spPr>
          <a:xfrm>
            <a:off x="5129889" y="1446838"/>
            <a:ext cx="360130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2025 году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зафиксировано резкое сокращение доли затруднившихся с ответом – с 42,0% в 2023 году до 10,5% в 2025 году.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«Высвободившаяся» часть респондентов распределилась между всеми категориями определенных ответов: </a:t>
            </a:r>
          </a:p>
          <a:p>
            <a:pPr marL="171450" indent="-171450" algn="just">
              <a:buFontTx/>
              <a:buChar char="-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значительно увеличилась доля тех, кто не видит изменений в уровне коррупции (с 36,2% в 2023 году до 51,0% в 2025 году); </a:t>
            </a:r>
          </a:p>
          <a:p>
            <a:pPr marL="171450" indent="-171450" algn="just">
              <a:buFontTx/>
              <a:buChar char="-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возросла доля тех, кто отметил снижение коррупции (до 25,6%);</a:t>
            </a:r>
          </a:p>
          <a:p>
            <a:pPr marL="171450" indent="-1714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увеличилась доля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тех, кто отмечает рост уровня коррупции в округе (до 12,9%).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ED1A82-EF7F-93CE-8033-2133F8046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486" y="95730"/>
            <a:ext cx="1033507" cy="2348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4153D22-48DA-B5ED-C9EA-EAC52EA554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11" y="1612146"/>
            <a:ext cx="4572000" cy="2331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4131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8" name="Google Shape;84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7794"/>
            <a:ext cx="9143999" cy="3428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B88155E3-A74E-499B-AB31-93DB797B72D9}"/>
              </a:ext>
            </a:extLst>
          </p:cNvPr>
          <p:cNvSpPr txBox="1">
            <a:spLocks/>
          </p:cNvSpPr>
          <p:nvPr/>
        </p:nvSpPr>
        <p:spPr>
          <a:xfrm>
            <a:off x="305304" y="815466"/>
            <a:ext cx="3520972" cy="279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ru-RU" sz="1600" dirty="0">
                <a:solidFill>
                  <a:srgbClr val="C00000"/>
                </a:solidFill>
                <a:latin typeface="Artifakt Element Black" panose="020B0A03050000020004" pitchFamily="34" charset="-52"/>
                <a:ea typeface="Artifakt Element Black" panose="020B0A03050000020004" pitchFamily="34" charset="-52"/>
                <a:cs typeface="Times New Roman" pitchFamily="18" charset="0"/>
              </a:rPr>
              <a:t>У 84,2% респондентов не возникало коррупционной ситуации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 обращении в государственное или муниципальное учреждение.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CD07776-CCAD-17F0-A4D4-891491700EC8}"/>
              </a:ext>
            </a:extLst>
          </p:cNvPr>
          <p:cNvSpPr/>
          <p:nvPr/>
        </p:nvSpPr>
        <p:spPr>
          <a:xfrm>
            <a:off x="0" y="4728173"/>
            <a:ext cx="91440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177800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Распределение ответов на вопрос: «Как Вы считаете, в ситуации, о которой Вы сейчас вспомнили, возникала необходимость решить Вашу проблему с помощью неформального вознаграждения, подарка, взятки, независимо от того, сделали Вы это или нет?»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(в % к числу опрошенных)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0584CA-E803-04B3-3248-6235F40A8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486" y="95730"/>
            <a:ext cx="1033507" cy="2348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E20EE4-FEB0-209C-12D1-6D8643B2ED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63"/>
          <a:stretch/>
        </p:blipFill>
        <p:spPr bwMode="auto">
          <a:xfrm>
            <a:off x="3906176" y="618482"/>
            <a:ext cx="4483222" cy="3223623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98AA7A-F309-948F-1046-D9163E83176C}"/>
              </a:ext>
            </a:extLst>
          </p:cNvPr>
          <p:cNvSpPr txBox="1"/>
          <p:nvPr/>
        </p:nvSpPr>
        <p:spPr>
          <a:xfrm>
            <a:off x="621437" y="3957072"/>
            <a:ext cx="76259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факт наличия коррупционной составляющей при решении своих вопросов при обращении в организации указали 1,9% опрошенных (или 7 человек).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35C35FA-01FC-9A6B-6F48-52D21E0167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37" t="24293" b="31062"/>
          <a:stretch/>
        </p:blipFill>
        <p:spPr bwMode="auto">
          <a:xfrm>
            <a:off x="1740023" y="2230293"/>
            <a:ext cx="1983626" cy="11770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1610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>
          <a:extLst>
            <a:ext uri="{FF2B5EF4-FFF2-40B4-BE49-F238E27FC236}">
              <a16:creationId xmlns:a16="http://schemas.microsoft.com/office/drawing/2014/main" id="{E8363E03-CD28-36A9-BA91-8D7C82857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8" name="Google Shape;848;p20">
            <a:extLst>
              <a:ext uri="{FF2B5EF4-FFF2-40B4-BE49-F238E27FC236}">
                <a16:creationId xmlns:a16="http://schemas.microsoft.com/office/drawing/2014/main" id="{0F2CA68B-B3FA-804E-0C0C-89F0B4BD4BE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7794"/>
            <a:ext cx="9143999" cy="3428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CAEE43A4-D48A-9924-2151-EA58E27A2BA6}"/>
              </a:ext>
            </a:extLst>
          </p:cNvPr>
          <p:cNvSpPr txBox="1">
            <a:spLocks/>
          </p:cNvSpPr>
          <p:nvPr/>
        </p:nvSpPr>
        <p:spPr>
          <a:xfrm>
            <a:off x="305304" y="606554"/>
            <a:ext cx="8396736" cy="6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ru-RU" sz="1600" dirty="0">
                <a:solidFill>
                  <a:srgbClr val="C00000"/>
                </a:solidFill>
                <a:latin typeface="Artifakt Element Black" panose="020B0A03050000020004" pitchFamily="34" charset="-52"/>
                <a:ea typeface="Artifakt Element Black" panose="020B0A03050000020004" pitchFamily="34" charset="-52"/>
                <a:cs typeface="Times New Roman" pitchFamily="18" charset="0"/>
              </a:rPr>
              <a:t>Лишь 7 человек (1,9%) подтвердили, что сталкивались с ситуациями, когда действительно требовалось неформальное вознаграждение или взятка.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1842E9-1FF1-FFA6-9B20-7A2577AAE3E3}"/>
              </a:ext>
            </a:extLst>
          </p:cNvPr>
          <p:cNvSpPr/>
          <p:nvPr/>
        </p:nvSpPr>
        <p:spPr>
          <a:xfrm>
            <a:off x="0" y="4736009"/>
            <a:ext cx="91440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177800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Распределение ответов на вопрос: «При решении какой проблемы, в какой ситуации произошел последний по времени случай, когда Вы поняли, почувствовали, что без взятки, подарка Вам свою проблему не решить?»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(в % к числу опрошенных)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4AE7F3-B5EA-A189-1CDE-3C099AAF3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486" y="95730"/>
            <a:ext cx="1033507" cy="2348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9CFDA7-84DB-C70A-0BC0-6B08CF287B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5"/>
          <a:stretch/>
        </p:blipFill>
        <p:spPr bwMode="auto">
          <a:xfrm>
            <a:off x="998287" y="1212253"/>
            <a:ext cx="6716408" cy="24376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CF4277-7290-CFAC-25A0-6D89C63A56DA}"/>
              </a:ext>
            </a:extLst>
          </p:cNvPr>
          <p:cNvSpPr txBox="1"/>
          <p:nvPr/>
        </p:nvSpPr>
        <p:spPr>
          <a:xfrm>
            <a:off x="407410" y="3690437"/>
            <a:ext cx="83291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 7 человек двое указали на сферу получения бесплатной медицинской помощи в поликлинике (28,6%), еще двое – на вопросы, связанные с дошкольными учреждениями (28,6%). По одному упоминанию пришлось на сферы школьного образования, оформления земельных участков и урегулирования ситуаций с автоинспекцией (по 14,3% каждое)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1878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2836</TotalTime>
  <Words>1827</Words>
  <Application>Microsoft Office PowerPoint</Application>
  <PresentationFormat>Экран (16:9)</PresentationFormat>
  <Paragraphs>99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Times New Roman</vt:lpstr>
      <vt:lpstr>Artifakt Element Black</vt:lpstr>
      <vt:lpstr>Courier New</vt:lpstr>
      <vt:lpstr>Arial</vt:lpstr>
      <vt:lpstr>Тема Office</vt:lpstr>
      <vt:lpstr>Презентация PowerPoint</vt:lpstr>
      <vt:lpstr>Целевые установки исследования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Елена Баева</cp:lastModifiedBy>
  <cp:revision>45</cp:revision>
  <dcterms:created xsi:type="dcterms:W3CDTF">2020-08-17T15:04:26Z</dcterms:created>
  <dcterms:modified xsi:type="dcterms:W3CDTF">2025-10-31T11:56:32Z</dcterms:modified>
</cp:coreProperties>
</file>