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9.jpg" ContentType="image/jpg"/>
  <Override PartName="/ppt/media/image22.jpg" ContentType="image/jpg"/>
  <Override PartName="/ppt/media/image24.jpg" ContentType="image/jpg"/>
  <Override PartName="/ppt/media/image27.jpg" ContentType="image/jpg"/>
  <Override PartName="/ppt/media/image28.jpg" ContentType="image/jpg"/>
  <Override PartName="/ppt/media/image29.jpg" ContentType="image/jpg"/>
  <Override PartName="/ppt/media/image30.jpg" ContentType="image/jp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311" r:id="rId3"/>
    <p:sldId id="300" r:id="rId4"/>
    <p:sldId id="312" r:id="rId5"/>
    <p:sldId id="298" r:id="rId6"/>
    <p:sldId id="299" r:id="rId7"/>
    <p:sldId id="273" r:id="rId8"/>
    <p:sldId id="314" r:id="rId9"/>
    <p:sldId id="315" r:id="rId10"/>
    <p:sldId id="313" r:id="rId11"/>
    <p:sldId id="295" r:id="rId12"/>
    <p:sldId id="297" r:id="rId13"/>
  </p:sldIdLst>
  <p:sldSz cx="16256000" cy="10160000"/>
  <p:notesSz cx="16256000" cy="10160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912" userDrawn="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945"/>
    <a:srgbClr val="333F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3609" autoAdjust="0"/>
  </p:normalViewPr>
  <p:slideViewPr>
    <p:cSldViewPr>
      <p:cViewPr varScale="1">
        <p:scale>
          <a:sx n="48" d="100"/>
          <a:sy n="48" d="100"/>
        </p:scale>
        <p:origin x="-1104" y="-114"/>
      </p:cViewPr>
      <p:guideLst>
        <p:guide orient="horz" pos="2912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658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043738" cy="5095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9207500" y="0"/>
            <a:ext cx="7045325" cy="5095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523ECC-9031-45F9-8105-126840E15950}" type="datetimeFigureOut">
              <a:rPr lang="ru-RU" smtClean="0"/>
              <a:t>21.06.2017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384800" y="12700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625600" y="4889500"/>
            <a:ext cx="13004800" cy="4000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650413"/>
            <a:ext cx="7043738" cy="5095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9207500" y="9650413"/>
            <a:ext cx="7045325" cy="5095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0FA7D0-590A-4B24-83CC-B2B853CF46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786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0FA7D0-590A-4B24-83CC-B2B853CF464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161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44139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335611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0FA7D0-590A-4B24-83CC-B2B853CF4649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189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219200" y="3149600"/>
            <a:ext cx="13817600" cy="2133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438400" y="5689600"/>
            <a:ext cx="11379200" cy="2540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282857" y="9557093"/>
            <a:ext cx="1241425" cy="30480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pPr algn="ctr">
              <a:lnSpc>
                <a:spcPts val="1110"/>
              </a:lnSpc>
            </a:pPr>
            <a:r>
              <a:rPr spc="35" dirty="0"/>
              <a:t>ДОПОЛНИТЕЛЬНЫЕ</a:t>
            </a:r>
          </a:p>
          <a:p>
            <a:pPr algn="ctr">
              <a:lnSpc>
                <a:spcPct val="100000"/>
              </a:lnSpc>
            </a:pPr>
            <a:r>
              <a:rPr spc="30" dirty="0"/>
              <a:t>ВОЗМОЖНОСТИ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8445398" y="9557093"/>
            <a:ext cx="880109" cy="30480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pPr marL="55880" indent="-43180">
              <a:lnSpc>
                <a:spcPts val="1110"/>
              </a:lnSpc>
            </a:pPr>
            <a:r>
              <a:rPr spc="35" dirty="0"/>
              <a:t>ЗА</a:t>
            </a:r>
            <a:r>
              <a:rPr spc="100" dirty="0"/>
              <a:t>К</a:t>
            </a:r>
            <a:r>
              <a:rPr spc="35" dirty="0"/>
              <a:t>ЛЮЧЕНИЕ</a:t>
            </a:r>
          </a:p>
          <a:p>
            <a:pPr marL="55880">
              <a:lnSpc>
                <a:spcPct val="100000"/>
              </a:lnSpc>
            </a:pPr>
            <a:r>
              <a:rPr spc="30" dirty="0"/>
              <a:t>ДОГОВОРОВ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704320" y="9448800"/>
            <a:ext cx="3738880" cy="5080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312128"/>
            <a:ext cx="15367000" cy="2280920"/>
          </a:xfrm>
          <a:prstGeom prst="rect">
            <a:avLst/>
          </a:prstGeom>
        </p:spPr>
        <p:txBody>
          <a:bodyPr lIns="0" tIns="0" rIns="0" bIns="0"/>
          <a:lstStyle>
            <a:lvl1pPr>
              <a:defRPr sz="4200" b="1" i="0">
                <a:solidFill>
                  <a:srgbClr val="333F48"/>
                </a:solidFill>
                <a:latin typeface="Segoe UI Semibold"/>
                <a:cs typeface="Segoe UI Semi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91299" y="2379789"/>
            <a:ext cx="14873401" cy="6141084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 i="0">
                <a:solidFill>
                  <a:srgbClr val="ED1944"/>
                </a:solidFill>
                <a:latin typeface="Segoe UI Semibold"/>
                <a:cs typeface="Segoe UI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282857" y="9557093"/>
            <a:ext cx="1241425" cy="30480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pPr algn="ctr">
              <a:lnSpc>
                <a:spcPts val="1110"/>
              </a:lnSpc>
            </a:pPr>
            <a:r>
              <a:rPr spc="35" dirty="0"/>
              <a:t>ДОПОЛНИТЕЛЬНЫЕ</a:t>
            </a:r>
          </a:p>
          <a:p>
            <a:pPr algn="ctr">
              <a:lnSpc>
                <a:spcPct val="100000"/>
              </a:lnSpc>
            </a:pPr>
            <a:r>
              <a:rPr spc="30" dirty="0"/>
              <a:t>ВОЗМОЖНОСТИ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8445398" y="9557093"/>
            <a:ext cx="880109" cy="30480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pPr marL="55880" indent="-43180">
              <a:lnSpc>
                <a:spcPts val="1110"/>
              </a:lnSpc>
            </a:pPr>
            <a:r>
              <a:rPr spc="35" dirty="0"/>
              <a:t>ЗА</a:t>
            </a:r>
            <a:r>
              <a:rPr spc="100" dirty="0"/>
              <a:t>К</a:t>
            </a:r>
            <a:r>
              <a:rPr spc="35" dirty="0"/>
              <a:t>ЛЮЧЕНИЕ</a:t>
            </a:r>
          </a:p>
          <a:p>
            <a:pPr marL="55880">
              <a:lnSpc>
                <a:spcPct val="100000"/>
              </a:lnSpc>
            </a:pPr>
            <a:r>
              <a:rPr spc="30" dirty="0"/>
              <a:t>ДОГОВОРОВ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704320" y="9448800"/>
            <a:ext cx="3738880" cy="5080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312128"/>
            <a:ext cx="15367000" cy="2280920"/>
          </a:xfrm>
          <a:prstGeom prst="rect">
            <a:avLst/>
          </a:prstGeom>
        </p:spPr>
        <p:txBody>
          <a:bodyPr lIns="0" tIns="0" rIns="0" bIns="0"/>
          <a:lstStyle>
            <a:lvl1pPr>
              <a:defRPr sz="4200" b="1" i="0">
                <a:solidFill>
                  <a:srgbClr val="333F48"/>
                </a:solidFill>
                <a:latin typeface="Segoe UI Semibold"/>
                <a:cs typeface="Segoe UI Semi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95247" y="2206904"/>
            <a:ext cx="5947410" cy="55473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bg1"/>
                </a:solidFill>
                <a:latin typeface="Segoe UI Semibold"/>
                <a:cs typeface="Segoe UI Semibol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8371840" y="2336800"/>
            <a:ext cx="7071360" cy="6705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11282857" y="9557093"/>
            <a:ext cx="1241425" cy="30480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pPr algn="ctr">
              <a:lnSpc>
                <a:spcPts val="1110"/>
              </a:lnSpc>
            </a:pPr>
            <a:r>
              <a:rPr spc="35" dirty="0"/>
              <a:t>ДОПОЛНИТЕЛЬНЫЕ</a:t>
            </a:r>
          </a:p>
          <a:p>
            <a:pPr algn="ctr">
              <a:lnSpc>
                <a:spcPct val="100000"/>
              </a:lnSpc>
            </a:pPr>
            <a:r>
              <a:rPr spc="30" dirty="0"/>
              <a:t>ВОЗМОЖНОСТИ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8445398" y="9557093"/>
            <a:ext cx="880109" cy="30480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pPr marL="55880" indent="-43180">
              <a:lnSpc>
                <a:spcPts val="1110"/>
              </a:lnSpc>
            </a:pPr>
            <a:r>
              <a:rPr spc="35" dirty="0"/>
              <a:t>ЗА</a:t>
            </a:r>
            <a:r>
              <a:rPr spc="100" dirty="0"/>
              <a:t>К</a:t>
            </a:r>
            <a:r>
              <a:rPr spc="35" dirty="0"/>
              <a:t>ЛЮЧЕНИЕ</a:t>
            </a:r>
          </a:p>
          <a:p>
            <a:pPr marL="55880">
              <a:lnSpc>
                <a:spcPct val="100000"/>
              </a:lnSpc>
            </a:pPr>
            <a:r>
              <a:rPr spc="30" dirty="0"/>
              <a:t>ДОГОВОРОВ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11704320" y="9448800"/>
            <a:ext cx="3738880" cy="5080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11282857" y="9557093"/>
            <a:ext cx="1241425" cy="30480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pPr algn="ctr">
              <a:lnSpc>
                <a:spcPts val="1110"/>
              </a:lnSpc>
            </a:pPr>
            <a:r>
              <a:rPr spc="35" dirty="0"/>
              <a:t>ДОПОЛНИТЕЛЬНЫЕ</a:t>
            </a:r>
          </a:p>
          <a:p>
            <a:pPr algn="ctr">
              <a:lnSpc>
                <a:spcPct val="100000"/>
              </a:lnSpc>
            </a:pPr>
            <a:r>
              <a:rPr spc="30" dirty="0"/>
              <a:t>ВОЗМОЖНОСТИ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8445398" y="9557093"/>
            <a:ext cx="880109" cy="30480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Segoe UI Light"/>
                <a:cs typeface="Segoe UI Light"/>
              </a:defRPr>
            </a:lvl1pPr>
          </a:lstStyle>
          <a:p>
            <a:pPr marL="55880" indent="-43180">
              <a:lnSpc>
                <a:spcPts val="1110"/>
              </a:lnSpc>
            </a:pPr>
            <a:r>
              <a:rPr spc="35" dirty="0"/>
              <a:t>ЗА</a:t>
            </a:r>
            <a:r>
              <a:rPr spc="100" dirty="0"/>
              <a:t>К</a:t>
            </a:r>
            <a:r>
              <a:rPr spc="35" dirty="0"/>
              <a:t>ЛЮЧЕНИЕ</a:t>
            </a:r>
          </a:p>
          <a:p>
            <a:pPr marL="55880">
              <a:lnSpc>
                <a:spcPct val="100000"/>
              </a:lnSpc>
            </a:pPr>
            <a:r>
              <a:rPr spc="30" dirty="0"/>
              <a:t>ДОГОВОРОВ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11704320" y="9448800"/>
            <a:ext cx="3738880" cy="5080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gif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11" Type="http://schemas.openxmlformats.org/officeDocument/2006/relationships/image" Target="../media/image12.png"/><Relationship Id="rId5" Type="http://schemas.openxmlformats.org/officeDocument/2006/relationships/image" Target="../media/image6.gif"/><Relationship Id="rId10" Type="http://schemas.openxmlformats.org/officeDocument/2006/relationships/image" Target="../media/image11.jpg"/><Relationship Id="rId4" Type="http://schemas.openxmlformats.org/officeDocument/2006/relationships/image" Target="../media/image5.png"/><Relationship Id="rId9" Type="http://schemas.openxmlformats.org/officeDocument/2006/relationships/image" Target="../media/image10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23.png"/><Relationship Id="rId7" Type="http://schemas.openxmlformats.org/officeDocument/2006/relationships/image" Target="../media/image27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jpg"/><Relationship Id="rId4" Type="http://schemas.openxmlformats.org/officeDocument/2006/relationships/image" Target="../media/image24.jpg"/><Relationship Id="rId9" Type="http://schemas.openxmlformats.org/officeDocument/2006/relationships/image" Target="../media/image2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"/>
            <a:ext cx="12903200" cy="10159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-43540"/>
            <a:ext cx="9042400" cy="1020254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0697629" y="5391365"/>
            <a:ext cx="6574371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4200" b="1" spc="-55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Электронный магазин</a:t>
            </a:r>
            <a:endParaRPr sz="4200" dirty="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697629" y="6350228"/>
            <a:ext cx="4897971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780" marR="5080">
              <a:lnSpc>
                <a:spcPct val="100000"/>
              </a:lnSpc>
            </a:pPr>
            <a:r>
              <a:rPr sz="2400" b="1" spc="55" dirty="0">
                <a:solidFill>
                  <a:srgbClr val="FFFFFF"/>
                </a:solidFill>
                <a:latin typeface="Segoe UI Semibold"/>
                <a:cs typeface="Segoe UI Semibold"/>
              </a:rPr>
              <a:t>УПРАВЛЕНИЕ </a:t>
            </a:r>
            <a:r>
              <a:rPr sz="2400" b="1" spc="75" dirty="0">
                <a:solidFill>
                  <a:srgbClr val="FFFFFF"/>
                </a:solidFill>
                <a:latin typeface="Segoe UI Semibold"/>
                <a:cs typeface="Segoe UI Semibold"/>
              </a:rPr>
              <a:t>ЗАКУПКАМИ  </a:t>
            </a:r>
            <a:r>
              <a:rPr lang="ru-RU" sz="2400" b="1" spc="35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МАЛОГО ОБЪЕМА</a:t>
            </a:r>
            <a:endParaRPr sz="2400" dirty="0">
              <a:latin typeface="Segoe UI Semibold"/>
              <a:cs typeface="Segoe UI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572763"/>
              </p:ext>
            </p:extLst>
          </p:nvPr>
        </p:nvGraphicFramePr>
        <p:xfrm>
          <a:off x="580579" y="1955800"/>
          <a:ext cx="15095029" cy="7391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12882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662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45085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lang="ru-RU" sz="1700" b="1" dirty="0" smtClean="0">
                          <a:latin typeface="Segoe UI Semibold" pitchFamily="34" charset="0"/>
                          <a:cs typeface="Segoe UI"/>
                        </a:rPr>
                        <a:t>Стоимость</a:t>
                      </a:r>
                      <a:r>
                        <a:rPr lang="ru-RU" sz="1700" b="1" baseline="0" dirty="0" smtClean="0">
                          <a:latin typeface="Segoe UI Semibold" pitchFamily="34" charset="0"/>
                          <a:cs typeface="Segoe UI"/>
                        </a:rPr>
                        <a:t> использования платформы для Заказчика</a:t>
                      </a:r>
                      <a:endParaRPr sz="1700" b="1" dirty="0">
                        <a:latin typeface="Segoe UI Semibold" pitchFamily="34" charset="0"/>
                        <a:cs typeface="Segoe UI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102235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41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egoe UI Semibold" pitchFamily="34" charset="0"/>
                          <a:ea typeface="+mn-ea"/>
                          <a:cs typeface="Segoe UI Semibold"/>
                        </a:rPr>
                        <a:t>Бесплатно</a:t>
                      </a:r>
                      <a:endParaRPr kumimoji="0" lang="ru-RU" sz="17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egoe UI Semibold" pitchFamily="34" charset="0"/>
                        <a:ea typeface="+mn-ea"/>
                        <a:cs typeface="Segoe UI Semibold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450850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lang="ru-RU" sz="1700" b="1" dirty="0" smtClean="0">
                          <a:latin typeface="Segoe UI Semibold" pitchFamily="34" charset="0"/>
                          <a:cs typeface="Segoe UI"/>
                        </a:rPr>
                        <a:t>Возможность контроля уполномоченным органом закупок заказчиков </a:t>
                      </a:r>
                      <a:endParaRPr sz="1700" b="1" dirty="0">
                        <a:latin typeface="Segoe UI Semibold" pitchFamily="34" charset="0"/>
                        <a:cs typeface="Segoe UI"/>
                      </a:endParaRPr>
                    </a:p>
                  </a:txBody>
                  <a:tcPr marL="0" marR="0" marT="0" marB="0" anchor="ctr">
                    <a:lnR w="12700">
                      <a:solidFill>
                        <a:srgbClr val="333F4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lang="ru-RU" sz="1700" b="0" dirty="0" smtClean="0">
                          <a:latin typeface="Segoe UI Semibold" pitchFamily="34" charset="0"/>
                          <a:cs typeface="Segoe UI"/>
                        </a:rPr>
                        <a:t>Да</a:t>
                      </a:r>
                      <a:endParaRPr sz="1700" b="0" dirty="0">
                        <a:latin typeface="Segoe UI Semibold" pitchFamily="34" charset="0"/>
                        <a:cs typeface="Segoe U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333F48"/>
                      </a:solidFill>
                      <a:prstDash val="solid"/>
                    </a:lnL>
                    <a:lnR w="12700">
                      <a:noFill/>
                      <a:prstDash val="soli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450850" marR="373380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ru-RU" sz="1700" b="1" dirty="0" smtClean="0">
                          <a:latin typeface="Segoe UI Semibold" pitchFamily="34" charset="0"/>
                          <a:cs typeface="Segoe UI"/>
                        </a:rPr>
                        <a:t>Отчеты</a:t>
                      </a:r>
                      <a:r>
                        <a:rPr lang="ru-RU" sz="1700" b="1" baseline="0" dirty="0" smtClean="0">
                          <a:latin typeface="Segoe UI Semibold" pitchFamily="34" charset="0"/>
                          <a:cs typeface="Segoe UI"/>
                        </a:rPr>
                        <a:t> по проведенным закупкам заказчиков в системе </a:t>
                      </a:r>
                      <a:endParaRPr sz="1700" b="1" dirty="0">
                        <a:latin typeface="Segoe UI Semibold" pitchFamily="34" charset="0"/>
                        <a:cs typeface="Segoe UI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0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ru-RU" sz="1700" b="0" dirty="0" smtClean="0">
                          <a:latin typeface="Segoe UI Semibold" pitchFamily="34" charset="0"/>
                          <a:cs typeface="Segoe UI Semibold"/>
                        </a:rPr>
                        <a:t>Да</a:t>
                      </a:r>
                      <a:endParaRPr sz="1700" b="0" dirty="0">
                        <a:latin typeface="Segoe UI Semibold" pitchFamily="34" charset="0"/>
                        <a:cs typeface="Segoe UI Semibold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34235">
                <a:tc>
                  <a:txBody>
                    <a:bodyPr/>
                    <a:lstStyle/>
                    <a:p>
                      <a:pPr marL="4508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lang="ru-RU" sz="1700" b="1" dirty="0" smtClean="0">
                          <a:latin typeface="Segoe UI Semibold" pitchFamily="34" charset="0"/>
                          <a:cs typeface="Segoe UI"/>
                        </a:rPr>
                        <a:t>Использование</a:t>
                      </a:r>
                      <a:r>
                        <a:rPr lang="ru-RU" sz="1700" b="1" baseline="0" dirty="0" smtClean="0">
                          <a:latin typeface="Segoe UI Semibold" pitchFamily="34" charset="0"/>
                          <a:cs typeface="Segoe UI"/>
                        </a:rPr>
                        <a:t> ресурсов оператора для привлечения новых поставщиков </a:t>
                      </a:r>
                      <a:endParaRPr sz="1700" b="1" dirty="0">
                        <a:latin typeface="Segoe UI Semibold" pitchFamily="34" charset="0"/>
                        <a:cs typeface="Segoe UI"/>
                      </a:endParaRPr>
                    </a:p>
                  </a:txBody>
                  <a:tcPr marL="0" marR="0" marT="0" marB="0" anchor="ctr">
                    <a:lnR w="12700">
                      <a:solidFill>
                        <a:srgbClr val="333F4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88900" marR="1042669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lang="ru-RU" sz="1700" b="0" dirty="0" smtClean="0">
                          <a:latin typeface="Segoe UI Semibold" pitchFamily="34" charset="0"/>
                          <a:cs typeface="Segoe UI Semibold"/>
                        </a:rPr>
                        <a:t>Да</a:t>
                      </a:r>
                      <a:endParaRPr sz="1700" b="0" dirty="0">
                        <a:latin typeface="Segoe UI Semibold" pitchFamily="34" charset="0"/>
                        <a:cs typeface="Segoe UI Semibold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333F48"/>
                      </a:solidFill>
                      <a:prstDash val="solid"/>
                    </a:lnL>
                    <a:lnR w="12700">
                      <a:noFill/>
                      <a:prstDash val="soli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25696">
                <a:tc>
                  <a:txBody>
                    <a:bodyPr/>
                    <a:lstStyle/>
                    <a:p>
                      <a:pPr marL="4508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lang="ru-RU" sz="1700" b="1" baseline="0" dirty="0" smtClean="0">
                          <a:solidFill>
                            <a:schemeClr val="tx1"/>
                          </a:solidFill>
                          <a:latin typeface="Segoe UI Semibold" pitchFamily="34" charset="0"/>
                          <a:ea typeface="+mn-ea"/>
                          <a:cs typeface="Segoe UI"/>
                        </a:rPr>
                        <a:t>Возможность заключения договоров в электронной форме</a:t>
                      </a:r>
                      <a:endParaRPr sz="1700" b="1" baseline="0" dirty="0">
                        <a:solidFill>
                          <a:schemeClr val="tx1"/>
                        </a:solidFill>
                        <a:latin typeface="Segoe UI Semibold" pitchFamily="34" charset="0"/>
                        <a:ea typeface="+mn-ea"/>
                        <a:cs typeface="Segoe UI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1042669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lang="ru-RU" sz="1700" b="0" baseline="0" dirty="0" smtClean="0">
                          <a:solidFill>
                            <a:schemeClr val="tx1"/>
                          </a:solidFill>
                          <a:latin typeface="Segoe UI Semibold" pitchFamily="34" charset="0"/>
                          <a:ea typeface="+mn-ea"/>
                          <a:cs typeface="Segoe UI"/>
                        </a:rPr>
                        <a:t>Да</a:t>
                      </a:r>
                      <a:endParaRPr sz="1700" b="0" baseline="0" dirty="0">
                        <a:solidFill>
                          <a:schemeClr val="tx1"/>
                        </a:solidFill>
                        <a:latin typeface="Segoe UI Semibold" pitchFamily="34" charset="0"/>
                        <a:ea typeface="+mn-ea"/>
                        <a:cs typeface="Segoe UI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73669">
                <a:tc gridSpan="2">
                  <a:txBody>
                    <a:bodyPr/>
                    <a:lstStyle/>
                    <a:p>
                      <a:pPr marL="441325" indent="0" algn="l"/>
                      <a:r>
                        <a:rPr lang="ru-RU" sz="1700" b="0" dirty="0" smtClean="0">
                          <a:latin typeface="Segoe UI Semibold" pitchFamily="34" charset="0"/>
                          <a:ea typeface="Segoe UI" pitchFamily="34" charset="0"/>
                          <a:cs typeface="Segoe UI" pitchFamily="34" charset="0"/>
                        </a:rPr>
                        <a:t>Срок</a:t>
                      </a:r>
                      <a:r>
                        <a:rPr lang="ru-RU" sz="1700" b="0" baseline="0" dirty="0" smtClean="0">
                          <a:latin typeface="Segoe UI Semibold" pitchFamily="34" charset="0"/>
                          <a:ea typeface="Segoe UI" pitchFamily="34" charset="0"/>
                          <a:cs typeface="Segoe UI" pitchFamily="34" charset="0"/>
                        </a:rPr>
                        <a:t> внедрения проекта составляет около 2 месяцев, включает этапы разработки и согласования НПА, проведение пилотных закупок, проведение обучающих мероприятий, наполнение базы организациями заказчиков и поставщиков</a:t>
                      </a:r>
                      <a:endParaRPr lang="ru-RU" sz="1700" b="0" dirty="0">
                        <a:latin typeface="Segoe UI Semibold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686211">
                <a:tc>
                  <a:txBody>
                    <a:bodyPr/>
                    <a:lstStyle/>
                    <a:p>
                      <a:pPr marL="4508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lang="ru-RU" sz="1700" b="0" i="0" dirty="0" smtClean="0">
                          <a:latin typeface="Segoe UI Semibold" pitchFamily="34" charset="0"/>
                          <a:cs typeface="Segoe UI"/>
                        </a:rPr>
                        <a:t>Хранение информации в системе</a:t>
                      </a:r>
                      <a:endParaRPr sz="1700" b="0" i="0" dirty="0">
                        <a:latin typeface="Segoe UI Semibold" pitchFamily="34" charset="0"/>
                        <a:cs typeface="Segoe UI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1042669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lang="ru-RU" sz="1700" b="1" dirty="0" smtClean="0">
                          <a:latin typeface="Segoe UI Semibold" pitchFamily="34" charset="0"/>
                          <a:cs typeface="Segoe UI Semibold"/>
                        </a:rPr>
                        <a:t>10 лет</a:t>
                      </a:r>
                      <a:endParaRPr sz="1700" b="1" dirty="0">
                        <a:latin typeface="Segoe UI Semibold" pitchFamily="34" charset="0"/>
                        <a:cs typeface="Segoe UI Semibold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725381">
                <a:tc>
                  <a:txBody>
                    <a:bodyPr/>
                    <a:lstStyle/>
                    <a:p>
                      <a:pPr marL="45085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lang="ru-RU" sz="1700" b="0" i="0" dirty="0" smtClean="0">
                          <a:latin typeface="Segoe UI Semibold" pitchFamily="34" charset="0"/>
                          <a:cs typeface="Segoe UI"/>
                        </a:rPr>
                        <a:t>Интеграция с внешними</a:t>
                      </a:r>
                      <a:r>
                        <a:rPr lang="ru-RU" sz="1700" b="0" i="0" baseline="0" dirty="0" smtClean="0">
                          <a:latin typeface="Segoe UI Semibold" pitchFamily="34" charset="0"/>
                          <a:cs typeface="Segoe UI"/>
                        </a:rPr>
                        <a:t> системами управления закупок</a:t>
                      </a:r>
                      <a:endParaRPr sz="1700" b="0" i="0" dirty="0">
                        <a:latin typeface="Segoe UI Semibold" pitchFamily="34" charset="0"/>
                        <a:cs typeface="Segoe UI"/>
                      </a:endParaRPr>
                    </a:p>
                  </a:txBody>
                  <a:tcPr marL="0" marR="0" marT="0" marB="0" anchor="ctr">
                    <a:lnR w="12700">
                      <a:solidFill>
                        <a:srgbClr val="333F4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8255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43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egoe UI Semibold" pitchFamily="34" charset="0"/>
                          <a:ea typeface="+mn-ea"/>
                          <a:cs typeface="Segoe UI Semibold"/>
                        </a:rPr>
                        <a:t>Да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333F48"/>
                      </a:solidFill>
                      <a:prstDash val="solid"/>
                    </a:lnL>
                    <a:lnR w="12700">
                      <a:noFill/>
                      <a:prstDash val="soli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722008">
                <a:tc>
                  <a:txBody>
                    <a:bodyPr/>
                    <a:lstStyle/>
                    <a:p>
                      <a:pPr marL="450850" marR="969644">
                        <a:lnSpc>
                          <a:spcPct val="104900"/>
                        </a:lnSpc>
                        <a:spcBef>
                          <a:spcPts val="204"/>
                        </a:spcBef>
                      </a:pPr>
                      <a:r>
                        <a:rPr lang="ru-RU" sz="1700" b="0" i="0" dirty="0" smtClean="0">
                          <a:latin typeface="Segoe UI Semibold" pitchFamily="34" charset="0"/>
                          <a:cs typeface="Segoe UI"/>
                        </a:rPr>
                        <a:t>Возможность</a:t>
                      </a:r>
                      <a:r>
                        <a:rPr lang="ru-RU" sz="1700" b="0" i="0" baseline="0" dirty="0" smtClean="0">
                          <a:latin typeface="Segoe UI Semibold" pitchFamily="34" charset="0"/>
                          <a:cs typeface="Segoe UI"/>
                        </a:rPr>
                        <a:t> размещения </a:t>
                      </a:r>
                      <a:r>
                        <a:rPr lang="ru-RU" sz="1700" b="0" i="0" baseline="0" dirty="0" err="1" smtClean="0">
                          <a:latin typeface="Segoe UI Semibold" pitchFamily="34" charset="0"/>
                          <a:cs typeface="Segoe UI"/>
                        </a:rPr>
                        <a:t>виджета</a:t>
                      </a:r>
                      <a:r>
                        <a:rPr lang="ru-RU" sz="1700" b="0" i="0" baseline="0" dirty="0" smtClean="0">
                          <a:latin typeface="Segoe UI Semibold" pitchFamily="34" charset="0"/>
                          <a:cs typeface="Segoe UI"/>
                        </a:rPr>
                        <a:t> и витрины закупок секции на информационном сайте города, региона</a:t>
                      </a:r>
                      <a:endParaRPr sz="1700" b="0" i="0" dirty="0">
                        <a:latin typeface="Segoe UI Semibold" pitchFamily="34" charset="0"/>
                        <a:cs typeface="Segoe UI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lang="ru-RU" sz="1700" b="1" dirty="0" smtClean="0">
                          <a:latin typeface="Segoe UI Semibold" pitchFamily="34" charset="0"/>
                          <a:cs typeface="Segoe UI Semibold"/>
                        </a:rPr>
                        <a:t>Да</a:t>
                      </a:r>
                      <a:endParaRPr sz="1700" b="1" dirty="0">
                        <a:latin typeface="Segoe UI Semibold" pitchFamily="34" charset="0"/>
                        <a:cs typeface="Segoe UI Semibold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450850" marR="741045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endParaRPr sz="1700" b="0" i="0" dirty="0">
                        <a:latin typeface="Segoe UI Semibold" pitchFamily="34" charset="0"/>
                        <a:cs typeface="Segoe UI"/>
                      </a:endParaRPr>
                    </a:p>
                  </a:txBody>
                  <a:tcPr marL="0" marR="0" marT="0" marB="0" anchor="ctr">
                    <a:lnR w="12700">
                      <a:solidFill>
                        <a:srgbClr val="333F4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82550" marR="102235"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700" b="1" dirty="0">
                        <a:latin typeface="Segoe UI Semibold" pitchFamily="34" charset="0"/>
                        <a:cs typeface="Segoe UI Semibold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333F48"/>
                      </a:solidFill>
                      <a:prstDash val="solid"/>
                    </a:lnL>
                    <a:lnR w="12700">
                      <a:noFill/>
                      <a:prstDash val="soli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45085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endParaRPr sz="1700" b="0" i="0" dirty="0">
                        <a:latin typeface="Segoe UI Semibold" pitchFamily="34" charset="0"/>
                        <a:cs typeface="Segoe UI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42989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endParaRPr sz="1700" b="1" dirty="0">
                        <a:latin typeface="Segoe UI Semibold" pitchFamily="34" charset="0"/>
                        <a:cs typeface="Segoe UI Semibold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9" name="object 8"/>
          <p:cNvSpPr txBox="1">
            <a:spLocks/>
          </p:cNvSpPr>
          <p:nvPr/>
        </p:nvSpPr>
        <p:spPr>
          <a:xfrm>
            <a:off x="444500" y="312128"/>
            <a:ext cx="15367000" cy="16004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marR="5080">
              <a:lnSpc>
                <a:spcPct val="100000"/>
              </a:lnSpc>
            </a:pPr>
            <a:r>
              <a:rPr lang="ru-RU" sz="3200" b="1" spc="-35" dirty="0" smtClean="0">
                <a:solidFill>
                  <a:srgbClr val="333F48"/>
                </a:solidFill>
                <a:latin typeface="Segoe UI Semibold"/>
                <a:cs typeface="Segoe UI Semibold"/>
              </a:rPr>
              <a:t>Электронный магазин </a:t>
            </a:r>
            <a:r>
              <a:rPr lang="ru-RU" sz="3200" b="1" spc="-5" dirty="0">
                <a:solidFill>
                  <a:srgbClr val="333F48"/>
                </a:solidFill>
                <a:latin typeface="Segoe UI Semibold"/>
                <a:cs typeface="Segoe UI Semibold"/>
              </a:rPr>
              <a:t>поможет </a:t>
            </a:r>
            <a:r>
              <a:rPr lang="ru-RU" sz="3200" b="1" spc="-10" dirty="0" smtClean="0">
                <a:solidFill>
                  <a:srgbClr val="333F48"/>
                </a:solidFill>
                <a:latin typeface="Segoe UI Semibold"/>
                <a:cs typeface="Segoe UI Semibold"/>
              </a:rPr>
              <a:t>заказчику обеспечить </a:t>
            </a:r>
            <a:r>
              <a:rPr lang="ru-RU" sz="3200" b="1" spc="-10" dirty="0">
                <a:solidFill>
                  <a:srgbClr val="333F48"/>
                </a:solidFill>
                <a:latin typeface="Segoe UI Semibold"/>
                <a:cs typeface="Segoe UI Semibold"/>
              </a:rPr>
              <a:t>прозрачность и конкуренцию малых закупок, повысит контроль и экономию </a:t>
            </a:r>
            <a:r>
              <a:rPr lang="ru-RU" sz="3200" b="1" spc="-10" dirty="0" smtClean="0">
                <a:solidFill>
                  <a:srgbClr val="333F48"/>
                </a:solidFill>
                <a:latin typeface="Segoe UI Semibold"/>
                <a:cs typeface="Segoe UI Semibold"/>
              </a:rPr>
              <a:t>средств</a:t>
            </a:r>
            <a:r>
              <a:rPr lang="ru-RU" sz="3200" b="1" spc="-5" dirty="0">
                <a:solidFill>
                  <a:srgbClr val="333F48"/>
                </a:solidFill>
                <a:latin typeface="Segoe UI Semibold"/>
                <a:cs typeface="Segoe UI Semibold"/>
              </a:rPr>
              <a:t>. </a:t>
            </a:r>
            <a:endParaRPr lang="ru-RU" sz="3200" b="1" spc="-5" dirty="0" smtClean="0">
              <a:solidFill>
                <a:srgbClr val="333F48"/>
              </a:solidFill>
              <a:latin typeface="Segoe UI Semibold"/>
              <a:cs typeface="Segoe UI Semibold"/>
            </a:endParaRPr>
          </a:p>
          <a:p>
            <a:pPr marL="12700" marR="5080">
              <a:lnSpc>
                <a:spcPct val="100000"/>
              </a:lnSpc>
            </a:pPr>
            <a:endParaRPr lang="ru-RU" sz="800" b="1" spc="-5" dirty="0">
              <a:solidFill>
                <a:srgbClr val="333F48"/>
              </a:solidFill>
              <a:latin typeface="Segoe UI Semibold"/>
              <a:cs typeface="Segoe UI Semibold"/>
            </a:endParaRPr>
          </a:p>
          <a:p>
            <a:pPr marL="12700" marR="5080">
              <a:lnSpc>
                <a:spcPct val="100000"/>
              </a:lnSpc>
            </a:pPr>
            <a:r>
              <a:rPr lang="ru-RU" sz="3200" b="1" spc="-35" dirty="0" smtClean="0">
                <a:solidFill>
                  <a:srgbClr val="333F48"/>
                </a:solidFill>
                <a:latin typeface="Segoe UI Semibold"/>
                <a:cs typeface="Segoe UI Semibold"/>
              </a:rPr>
              <a:t>Электронный магазин </a:t>
            </a:r>
            <a:r>
              <a:rPr lang="ru-RU" sz="3200" b="1" spc="-5" dirty="0">
                <a:solidFill>
                  <a:srgbClr val="333F48"/>
                </a:solidFill>
                <a:latin typeface="Segoe UI Semibold"/>
                <a:cs typeface="Segoe UI Semibold"/>
              </a:rPr>
              <a:t>– </a:t>
            </a:r>
            <a:r>
              <a:rPr lang="ru-RU" sz="3200" b="1" spc="-10" dirty="0">
                <a:solidFill>
                  <a:srgbClr val="333F48"/>
                </a:solidFill>
                <a:latin typeface="Segoe UI Semibold"/>
                <a:cs typeface="Segoe UI Semibold"/>
              </a:rPr>
              <a:t>закупки </a:t>
            </a:r>
            <a:r>
              <a:rPr lang="ru-RU" sz="3200" b="1" spc="5" dirty="0">
                <a:solidFill>
                  <a:srgbClr val="333F48"/>
                </a:solidFill>
                <a:latin typeface="Segoe UI Semibold"/>
                <a:cs typeface="Segoe UI Semibold"/>
              </a:rPr>
              <a:t>для</a:t>
            </a:r>
            <a:r>
              <a:rPr lang="ru-RU" sz="3200" b="1" spc="95" dirty="0">
                <a:solidFill>
                  <a:srgbClr val="333F48"/>
                </a:solidFill>
                <a:latin typeface="Segoe UI Semibold"/>
                <a:cs typeface="Segoe UI Semibold"/>
              </a:rPr>
              <a:t> </a:t>
            </a:r>
            <a:r>
              <a:rPr lang="ru-RU" sz="3200" b="1" spc="-5" dirty="0">
                <a:solidFill>
                  <a:srgbClr val="333F48"/>
                </a:solidFill>
                <a:latin typeface="Segoe UI Semibold"/>
                <a:cs typeface="Segoe UI Semibold"/>
              </a:rPr>
              <a:t>всех!</a:t>
            </a:r>
            <a:endParaRPr lang="ru-RU" sz="3200" dirty="0">
              <a:latin typeface="Segoe UI Semibold"/>
              <a:cs typeface="Segoe UI Semibold"/>
            </a:endParaRPr>
          </a:p>
        </p:txBody>
      </p:sp>
      <p:sp>
        <p:nvSpPr>
          <p:cNvPr id="68" name="object 12"/>
          <p:cNvSpPr/>
          <p:nvPr/>
        </p:nvSpPr>
        <p:spPr>
          <a:xfrm>
            <a:off x="456081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13"/>
          <p:cNvSpPr/>
          <p:nvPr/>
        </p:nvSpPr>
        <p:spPr>
          <a:xfrm>
            <a:off x="9087589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17"/>
          <p:cNvSpPr/>
          <p:nvPr/>
        </p:nvSpPr>
        <p:spPr>
          <a:xfrm>
            <a:off x="15429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18"/>
          <p:cNvSpPr/>
          <p:nvPr/>
        </p:nvSpPr>
        <p:spPr>
          <a:xfrm>
            <a:off x="30571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19"/>
          <p:cNvSpPr/>
          <p:nvPr/>
        </p:nvSpPr>
        <p:spPr>
          <a:xfrm>
            <a:off x="606973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ED1945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20"/>
          <p:cNvSpPr/>
          <p:nvPr/>
        </p:nvSpPr>
        <p:spPr>
          <a:xfrm>
            <a:off x="10596514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21"/>
          <p:cNvSpPr/>
          <p:nvPr/>
        </p:nvSpPr>
        <p:spPr>
          <a:xfrm>
            <a:off x="305188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22"/>
          <p:cNvSpPr/>
          <p:nvPr/>
        </p:nvSpPr>
        <p:spPr>
          <a:xfrm>
            <a:off x="75786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54"/>
          <p:cNvSpPr txBox="1"/>
          <p:nvPr/>
        </p:nvSpPr>
        <p:spPr>
          <a:xfrm>
            <a:off x="6243983" y="9557093"/>
            <a:ext cx="116078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z="1000" b="0" spc="30" dirty="0">
                <a:solidFill>
                  <a:srgbClr val="FFFFFF"/>
                </a:solidFill>
                <a:latin typeface="Segoe UI Light"/>
                <a:cs typeface="Segoe UI Light"/>
              </a:rPr>
              <a:t>ЗАКУПКИ</a:t>
            </a:r>
            <a:r>
              <a:rPr sz="1000" b="0" spc="-4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0" dirty="0">
                <a:solidFill>
                  <a:srgbClr val="FFFFFF"/>
                </a:solidFill>
                <a:latin typeface="Segoe UI Light"/>
                <a:cs typeface="Segoe UI Light"/>
              </a:rPr>
              <a:t>МАЛОГО</a:t>
            </a:r>
            <a:endParaRPr sz="1000">
              <a:latin typeface="Segoe UI Light"/>
              <a:cs typeface="Segoe UI Light"/>
            </a:endParaRPr>
          </a:p>
          <a:p>
            <a:pPr marL="4445" algn="ctr">
              <a:lnSpc>
                <a:spcPct val="10000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ОБЪЕМА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78" name="object 57"/>
          <p:cNvSpPr txBox="1">
            <a:spLocks noGrp="1"/>
          </p:cNvSpPr>
          <p:nvPr>
            <p:ph type="ftr" sz="quarter" idx="5"/>
          </p:nvPr>
        </p:nvSpPr>
        <p:spPr>
          <a:xfrm>
            <a:off x="10732848" y="9557093"/>
            <a:ext cx="1241425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pc="35" dirty="0"/>
              <a:t>ДОПОЛНИТЕЛЬНЫЕ</a:t>
            </a:r>
          </a:p>
          <a:p>
            <a:pPr algn="ctr">
              <a:lnSpc>
                <a:spcPct val="100000"/>
              </a:lnSpc>
            </a:pPr>
            <a:r>
              <a:rPr spc="30" dirty="0"/>
              <a:t>ВОЗМОЖНОСТИ</a:t>
            </a:r>
          </a:p>
        </p:txBody>
      </p:sp>
      <p:sp>
        <p:nvSpPr>
          <p:cNvPr id="79" name="object 55"/>
          <p:cNvSpPr txBox="1">
            <a:spLocks noGrp="1"/>
          </p:cNvSpPr>
          <p:nvPr>
            <p:ph type="dt" sz="half" idx="6"/>
          </p:nvPr>
        </p:nvSpPr>
        <p:spPr>
          <a:xfrm>
            <a:off x="7895389" y="9557093"/>
            <a:ext cx="880109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5880" indent="-43180">
              <a:lnSpc>
                <a:spcPts val="1110"/>
              </a:lnSpc>
            </a:pPr>
            <a:r>
              <a:rPr spc="35" dirty="0"/>
              <a:t>ЗА</a:t>
            </a:r>
            <a:r>
              <a:rPr spc="100" dirty="0"/>
              <a:t>К</a:t>
            </a:r>
            <a:r>
              <a:rPr spc="35" dirty="0"/>
              <a:t>ЛЮЧЕНИЕ</a:t>
            </a:r>
          </a:p>
          <a:p>
            <a:pPr marL="55880">
              <a:lnSpc>
                <a:spcPct val="100000"/>
              </a:lnSpc>
            </a:pPr>
            <a:r>
              <a:rPr spc="30" dirty="0"/>
              <a:t>ДОГОВОРОВ</a:t>
            </a:r>
          </a:p>
        </p:txBody>
      </p:sp>
      <p:sp>
        <p:nvSpPr>
          <p:cNvPr id="80" name="object 56"/>
          <p:cNvSpPr txBox="1"/>
          <p:nvPr/>
        </p:nvSpPr>
        <p:spPr>
          <a:xfrm>
            <a:off x="9427047" y="9557093"/>
            <a:ext cx="83439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16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КОНТРОЛЬ</a:t>
            </a:r>
            <a:r>
              <a:rPr sz="1000" b="0" spc="-6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dirty="0">
                <a:solidFill>
                  <a:srgbClr val="FFFFFF"/>
                </a:solidFill>
                <a:latin typeface="Segoe UI Light"/>
                <a:cs typeface="Segoe UI Light"/>
              </a:rPr>
              <a:t>И</a:t>
            </a:r>
            <a:endParaRPr sz="1000">
              <a:latin typeface="Segoe UI Light"/>
              <a:cs typeface="Segoe UI Light"/>
            </a:endParaRPr>
          </a:p>
          <a:p>
            <a:pPr marL="12700">
              <a:lnSpc>
                <a:spcPct val="10000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ОТЧЕТНОСТЬ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81" name="object 58"/>
          <p:cNvSpPr txBox="1"/>
          <p:nvPr/>
        </p:nvSpPr>
        <p:spPr>
          <a:xfrm>
            <a:off x="13857632" y="9557093"/>
            <a:ext cx="1030605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ПРЕИМУЩЕСТВА</a:t>
            </a:r>
            <a:endParaRPr sz="1000">
              <a:latin typeface="Segoe UI Light"/>
              <a:cs typeface="Segoe UI Light"/>
            </a:endParaRPr>
          </a:p>
          <a:p>
            <a:pPr algn="ctr">
              <a:lnSpc>
                <a:spcPct val="100000"/>
              </a:lnSpc>
            </a:pP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ОТС</a:t>
            </a:r>
            <a:r>
              <a:rPr sz="1500" b="0" spc="22" baseline="2777" dirty="0">
                <a:solidFill>
                  <a:srgbClr val="FFFFFF"/>
                </a:solidFill>
                <a:latin typeface="Segoe UI Light"/>
                <a:cs typeface="Segoe UI Light"/>
              </a:rPr>
              <a:t>-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SRM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82" name="object 59"/>
          <p:cNvSpPr txBox="1"/>
          <p:nvPr/>
        </p:nvSpPr>
        <p:spPr>
          <a:xfrm>
            <a:off x="503809" y="9633293"/>
            <a:ext cx="56515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КТО</a:t>
            </a:r>
            <a:r>
              <a:rPr sz="1000" b="0" spc="-5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МЫ?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83" name="object 60"/>
          <p:cNvSpPr txBox="1"/>
          <p:nvPr/>
        </p:nvSpPr>
        <p:spPr>
          <a:xfrm>
            <a:off x="1930745" y="9633293"/>
            <a:ext cx="73850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-5" dirty="0">
                <a:solidFill>
                  <a:srgbClr val="FFFFFF"/>
                </a:solidFill>
                <a:latin typeface="Segoe UI Light"/>
                <a:cs typeface="Segoe UI Light"/>
              </a:rPr>
              <a:t>О</a:t>
            </a:r>
            <a:r>
              <a:rPr sz="1000" b="0" spc="-6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СИСТЕМЕ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84" name="object 61"/>
          <p:cNvSpPr txBox="1"/>
          <p:nvPr/>
        </p:nvSpPr>
        <p:spPr>
          <a:xfrm>
            <a:off x="3280145" y="9633293"/>
            <a:ext cx="10572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ПЛАНИРОВАНИЕ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85" name="object 62"/>
          <p:cNvSpPr txBox="1"/>
          <p:nvPr/>
        </p:nvSpPr>
        <p:spPr>
          <a:xfrm>
            <a:off x="4632899" y="9633293"/>
            <a:ext cx="136969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ПРОЦЕДУРА</a:t>
            </a:r>
            <a:r>
              <a:rPr sz="1000" b="0" spc="-5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ЗАКУПКИ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86" name="object 20"/>
          <p:cNvSpPr txBox="1">
            <a:spLocks/>
          </p:cNvSpPr>
          <p:nvPr/>
        </p:nvSpPr>
        <p:spPr>
          <a:xfrm>
            <a:off x="12238846" y="9557093"/>
            <a:ext cx="124142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/>
              <a:t>РЕЗУЛЬТАТЫ РАБОТЫ С </a:t>
            </a:r>
            <a:r>
              <a:rPr lang="en-US" spc="35" dirty="0"/>
              <a:t>OTC-SRM</a:t>
            </a:r>
            <a:endParaRPr lang="ru-RU" spc="30" dirty="0"/>
          </a:p>
        </p:txBody>
      </p:sp>
      <p:sp>
        <p:nvSpPr>
          <p:cNvPr id="87" name="object 12"/>
          <p:cNvSpPr/>
          <p:nvPr/>
        </p:nvSpPr>
        <p:spPr>
          <a:xfrm>
            <a:off x="456081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333F48"/>
              </a:solidFill>
            </a:endParaRPr>
          </a:p>
        </p:txBody>
      </p:sp>
      <p:sp>
        <p:nvSpPr>
          <p:cNvPr id="88" name="object 13"/>
          <p:cNvSpPr/>
          <p:nvPr/>
        </p:nvSpPr>
        <p:spPr>
          <a:xfrm>
            <a:off x="9087589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17"/>
          <p:cNvSpPr/>
          <p:nvPr/>
        </p:nvSpPr>
        <p:spPr>
          <a:xfrm>
            <a:off x="15429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18"/>
          <p:cNvSpPr/>
          <p:nvPr/>
        </p:nvSpPr>
        <p:spPr>
          <a:xfrm>
            <a:off x="30571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19"/>
          <p:cNvSpPr/>
          <p:nvPr/>
        </p:nvSpPr>
        <p:spPr>
          <a:xfrm>
            <a:off x="606973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20"/>
          <p:cNvSpPr/>
          <p:nvPr/>
        </p:nvSpPr>
        <p:spPr>
          <a:xfrm>
            <a:off x="10596514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21"/>
          <p:cNvSpPr/>
          <p:nvPr/>
        </p:nvSpPr>
        <p:spPr>
          <a:xfrm>
            <a:off x="305188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22"/>
          <p:cNvSpPr/>
          <p:nvPr/>
        </p:nvSpPr>
        <p:spPr>
          <a:xfrm>
            <a:off x="75786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54"/>
          <p:cNvSpPr txBox="1"/>
          <p:nvPr/>
        </p:nvSpPr>
        <p:spPr>
          <a:xfrm>
            <a:off x="6243983" y="9557093"/>
            <a:ext cx="116078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ЗАКУПКИ МАЛОГО ОБЪЕМА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96" name="object 57"/>
          <p:cNvSpPr txBox="1">
            <a:spLocks/>
          </p:cNvSpPr>
          <p:nvPr/>
        </p:nvSpPr>
        <p:spPr>
          <a:xfrm>
            <a:off x="10732848" y="9557093"/>
            <a:ext cx="124142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РЕАЛИЗАЦИЯ ПРОЕКТА</a:t>
            </a:r>
            <a:endParaRPr lang="ru-RU" spc="30" dirty="0"/>
          </a:p>
        </p:txBody>
      </p:sp>
      <p:sp>
        <p:nvSpPr>
          <p:cNvPr id="97" name="object 55"/>
          <p:cNvSpPr txBox="1">
            <a:spLocks/>
          </p:cNvSpPr>
          <p:nvPr/>
        </p:nvSpPr>
        <p:spPr>
          <a:xfrm>
            <a:off x="7661828" y="9620936"/>
            <a:ext cx="1393507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РАБОТА ЗАКАЗЧИКА</a:t>
            </a:r>
            <a:endParaRPr lang="ru-RU" spc="30" dirty="0"/>
          </a:p>
        </p:txBody>
      </p:sp>
      <p:sp>
        <p:nvSpPr>
          <p:cNvPr id="98" name="object 56"/>
          <p:cNvSpPr txBox="1"/>
          <p:nvPr/>
        </p:nvSpPr>
        <p:spPr>
          <a:xfrm>
            <a:off x="9208385" y="9553780"/>
            <a:ext cx="1289826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160" algn="ctr">
              <a:lnSpc>
                <a:spcPts val="111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РАБОТА С ПОСТАВЩИКАМИ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99" name="object 59"/>
          <p:cNvSpPr txBox="1"/>
          <p:nvPr/>
        </p:nvSpPr>
        <p:spPr>
          <a:xfrm>
            <a:off x="503809" y="9633293"/>
            <a:ext cx="56515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КТО</a:t>
            </a:r>
            <a:r>
              <a:rPr sz="1000" b="0" spc="-5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МЫ?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100" name="object 60"/>
          <p:cNvSpPr txBox="1"/>
          <p:nvPr/>
        </p:nvSpPr>
        <p:spPr>
          <a:xfrm>
            <a:off x="1815608" y="9627625"/>
            <a:ext cx="964103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lang="ru-RU" sz="1000" spc="-5" dirty="0">
                <a:solidFill>
                  <a:srgbClr val="FFFFFF"/>
                </a:solidFill>
                <a:latin typeface="Segoe UI Light"/>
                <a:cs typeface="Segoe UI Light"/>
              </a:rPr>
              <a:t>НАШИ ПРОЕКТЫ</a:t>
            </a:r>
            <a:endParaRPr lang="ru-RU" sz="1000" dirty="0">
              <a:latin typeface="Segoe UI Light"/>
              <a:cs typeface="Segoe UI Light"/>
            </a:endParaRPr>
          </a:p>
        </p:txBody>
      </p:sp>
      <p:sp>
        <p:nvSpPr>
          <p:cNvPr id="101" name="object 61"/>
          <p:cNvSpPr txBox="1"/>
          <p:nvPr/>
        </p:nvSpPr>
        <p:spPr>
          <a:xfrm>
            <a:off x="3159424" y="9563660"/>
            <a:ext cx="1294321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lang="ru-RU" sz="1000" spc="30" dirty="0" smtClean="0">
                <a:solidFill>
                  <a:srgbClr val="FFFFFF"/>
                </a:solidFill>
                <a:latin typeface="Segoe UI Light"/>
                <a:cs typeface="Segoe UI Light"/>
              </a:rPr>
              <a:t>ЭЛЕКТРОННЫЙ МАГАЗИН</a:t>
            </a:r>
          </a:p>
          <a:p>
            <a:pPr algn="ctr">
              <a:lnSpc>
                <a:spcPts val="1110"/>
              </a:lnSpc>
            </a:pPr>
            <a:endParaRPr lang="ru-RU" sz="1000" dirty="0">
              <a:latin typeface="Segoe UI Light"/>
              <a:cs typeface="Segoe UI Light"/>
            </a:endParaRPr>
          </a:p>
        </p:txBody>
      </p:sp>
      <p:sp>
        <p:nvSpPr>
          <p:cNvPr id="102" name="object 7"/>
          <p:cNvSpPr/>
          <p:nvPr/>
        </p:nvSpPr>
        <p:spPr>
          <a:xfrm>
            <a:off x="12108906" y="9467443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20"/>
          <p:cNvSpPr txBox="1">
            <a:spLocks/>
          </p:cNvSpPr>
          <p:nvPr/>
        </p:nvSpPr>
        <p:spPr>
          <a:xfrm>
            <a:off x="12242890" y="9620936"/>
            <a:ext cx="1241425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ИНТЕГРАЦИЯ</a:t>
            </a:r>
            <a:endParaRPr lang="ru-RU" spc="30" dirty="0"/>
          </a:p>
        </p:txBody>
      </p:sp>
      <p:sp>
        <p:nvSpPr>
          <p:cNvPr id="104" name="object 54"/>
          <p:cNvSpPr txBox="1"/>
          <p:nvPr/>
        </p:nvSpPr>
        <p:spPr>
          <a:xfrm>
            <a:off x="4669627" y="9555604"/>
            <a:ext cx="116078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ОСНОВНЫЕ ПРИНЦИПЫ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05" name="object 7"/>
          <p:cNvSpPr/>
          <p:nvPr/>
        </p:nvSpPr>
        <p:spPr>
          <a:xfrm>
            <a:off x="13475053" y="9455883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7"/>
          <p:cNvSpPr/>
          <p:nvPr/>
        </p:nvSpPr>
        <p:spPr>
          <a:xfrm>
            <a:off x="14853486" y="9462572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ED1945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20"/>
          <p:cNvSpPr txBox="1">
            <a:spLocks/>
          </p:cNvSpPr>
          <p:nvPr/>
        </p:nvSpPr>
        <p:spPr>
          <a:xfrm>
            <a:off x="13472055" y="9623725"/>
            <a:ext cx="1241425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СЕРВИС</a:t>
            </a:r>
            <a:endParaRPr lang="ru-RU" spc="30" dirty="0"/>
          </a:p>
        </p:txBody>
      </p:sp>
      <p:sp>
        <p:nvSpPr>
          <p:cNvPr id="108" name="object 20"/>
          <p:cNvSpPr txBox="1">
            <a:spLocks/>
          </p:cNvSpPr>
          <p:nvPr/>
        </p:nvSpPr>
        <p:spPr>
          <a:xfrm>
            <a:off x="14916365" y="9544370"/>
            <a:ext cx="1263978" cy="144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НАШИ ПРИЕМУЩЕСТВА</a:t>
            </a:r>
            <a:endParaRPr lang="ru-RU" spc="30" dirty="0"/>
          </a:p>
        </p:txBody>
      </p:sp>
    </p:spTree>
    <p:extLst>
      <p:ext uri="{BB962C8B-B14F-4D97-AF65-F5344CB8AC3E}">
        <p14:creationId xmlns:p14="http://schemas.microsoft.com/office/powerpoint/2010/main" val="16323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599486" y="762609"/>
            <a:ext cx="59690" cy="67310"/>
          </a:xfrm>
          <a:custGeom>
            <a:avLst/>
            <a:gdLst/>
            <a:ahLst/>
            <a:cxnLst/>
            <a:rect l="l" t="t" r="r" b="b"/>
            <a:pathLst>
              <a:path w="59690" h="67309">
                <a:moveTo>
                  <a:pt x="25374" y="0"/>
                </a:moveTo>
                <a:lnTo>
                  <a:pt x="0" y="0"/>
                </a:lnTo>
                <a:lnTo>
                  <a:pt x="0" y="67182"/>
                </a:lnTo>
                <a:lnTo>
                  <a:pt x="16027" y="67182"/>
                </a:lnTo>
                <a:lnTo>
                  <a:pt x="16027" y="41465"/>
                </a:lnTo>
                <a:lnTo>
                  <a:pt x="41562" y="41465"/>
                </a:lnTo>
                <a:lnTo>
                  <a:pt x="35280" y="37147"/>
                </a:lnTo>
                <a:lnTo>
                  <a:pt x="35280" y="36969"/>
                </a:lnTo>
                <a:lnTo>
                  <a:pt x="37693" y="36309"/>
                </a:lnTo>
                <a:lnTo>
                  <a:pt x="42100" y="35407"/>
                </a:lnTo>
                <a:lnTo>
                  <a:pt x="46037" y="33083"/>
                </a:lnTo>
                <a:lnTo>
                  <a:pt x="47726" y="31711"/>
                </a:lnTo>
                <a:lnTo>
                  <a:pt x="50482" y="28524"/>
                </a:lnTo>
                <a:lnTo>
                  <a:pt x="50765" y="28054"/>
                </a:lnTo>
                <a:lnTo>
                  <a:pt x="16027" y="28054"/>
                </a:lnTo>
                <a:lnTo>
                  <a:pt x="16027" y="11341"/>
                </a:lnTo>
                <a:lnTo>
                  <a:pt x="51974" y="11341"/>
                </a:lnTo>
                <a:lnTo>
                  <a:pt x="51502" y="9151"/>
                </a:lnTo>
                <a:lnTo>
                  <a:pt x="45888" y="3568"/>
                </a:lnTo>
                <a:lnTo>
                  <a:pt x="37039" y="767"/>
                </a:lnTo>
                <a:lnTo>
                  <a:pt x="25374" y="0"/>
                </a:lnTo>
                <a:close/>
              </a:path>
              <a:path w="59690" h="67309">
                <a:moveTo>
                  <a:pt x="41562" y="41465"/>
                </a:moveTo>
                <a:lnTo>
                  <a:pt x="21310" y="41465"/>
                </a:lnTo>
                <a:lnTo>
                  <a:pt x="22224" y="41655"/>
                </a:lnTo>
                <a:lnTo>
                  <a:pt x="23914" y="42443"/>
                </a:lnTo>
                <a:lnTo>
                  <a:pt x="41236" y="67182"/>
                </a:lnTo>
                <a:lnTo>
                  <a:pt x="59613" y="67182"/>
                </a:lnTo>
                <a:lnTo>
                  <a:pt x="45491" y="46291"/>
                </a:lnTo>
                <a:lnTo>
                  <a:pt x="44729" y="45237"/>
                </a:lnTo>
                <a:lnTo>
                  <a:pt x="42973" y="43002"/>
                </a:lnTo>
                <a:lnTo>
                  <a:pt x="42163" y="42075"/>
                </a:lnTo>
                <a:lnTo>
                  <a:pt x="41562" y="41465"/>
                </a:lnTo>
                <a:close/>
              </a:path>
              <a:path w="59690" h="67309">
                <a:moveTo>
                  <a:pt x="51974" y="11341"/>
                </a:moveTo>
                <a:lnTo>
                  <a:pt x="36309" y="11341"/>
                </a:lnTo>
                <a:lnTo>
                  <a:pt x="40271" y="13385"/>
                </a:lnTo>
                <a:lnTo>
                  <a:pt x="40271" y="26517"/>
                </a:lnTo>
                <a:lnTo>
                  <a:pt x="31826" y="28054"/>
                </a:lnTo>
                <a:lnTo>
                  <a:pt x="50765" y="28054"/>
                </a:lnTo>
                <a:lnTo>
                  <a:pt x="51561" y="26733"/>
                </a:lnTo>
                <a:lnTo>
                  <a:pt x="53073" y="22783"/>
                </a:lnTo>
                <a:lnTo>
                  <a:pt x="53466" y="20612"/>
                </a:lnTo>
                <a:lnTo>
                  <a:pt x="53466" y="18262"/>
                </a:lnTo>
                <a:lnTo>
                  <a:pt x="51974" y="1134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667279" y="762609"/>
            <a:ext cx="55244" cy="68580"/>
          </a:xfrm>
          <a:custGeom>
            <a:avLst/>
            <a:gdLst/>
            <a:ahLst/>
            <a:cxnLst/>
            <a:rect l="l" t="t" r="r" b="b"/>
            <a:pathLst>
              <a:path w="55244" h="68580">
                <a:moveTo>
                  <a:pt x="16052" y="0"/>
                </a:moveTo>
                <a:lnTo>
                  <a:pt x="0" y="0"/>
                </a:lnTo>
                <a:lnTo>
                  <a:pt x="0" y="38785"/>
                </a:lnTo>
                <a:lnTo>
                  <a:pt x="1498" y="51720"/>
                </a:lnTo>
                <a:lnTo>
                  <a:pt x="6242" y="60960"/>
                </a:lnTo>
                <a:lnTo>
                  <a:pt x="14605" y="66503"/>
                </a:lnTo>
                <a:lnTo>
                  <a:pt x="26962" y="68351"/>
                </a:lnTo>
                <a:lnTo>
                  <a:pt x="39704" y="66460"/>
                </a:lnTo>
                <a:lnTo>
                  <a:pt x="48345" y="60786"/>
                </a:lnTo>
                <a:lnTo>
                  <a:pt x="51204" y="55283"/>
                </a:lnTo>
                <a:lnTo>
                  <a:pt x="18567" y="55283"/>
                </a:lnTo>
                <a:lnTo>
                  <a:pt x="16140" y="50038"/>
                </a:lnTo>
                <a:lnTo>
                  <a:pt x="16052" y="0"/>
                </a:lnTo>
                <a:close/>
              </a:path>
              <a:path w="55244" h="68580">
                <a:moveTo>
                  <a:pt x="54813" y="0"/>
                </a:moveTo>
                <a:lnTo>
                  <a:pt x="38798" y="0"/>
                </a:lnTo>
                <a:lnTo>
                  <a:pt x="38798" y="50038"/>
                </a:lnTo>
                <a:lnTo>
                  <a:pt x="36372" y="55283"/>
                </a:lnTo>
                <a:lnTo>
                  <a:pt x="51204" y="55283"/>
                </a:lnTo>
                <a:lnTo>
                  <a:pt x="53258" y="51329"/>
                </a:lnTo>
                <a:lnTo>
                  <a:pt x="54731" y="38785"/>
                </a:lnTo>
                <a:lnTo>
                  <a:pt x="548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247404" y="701141"/>
            <a:ext cx="114935" cy="132715"/>
          </a:xfrm>
          <a:custGeom>
            <a:avLst/>
            <a:gdLst/>
            <a:ahLst/>
            <a:cxnLst/>
            <a:rect l="l" t="t" r="r" b="b"/>
            <a:pathLst>
              <a:path w="114934" h="132715">
                <a:moveTo>
                  <a:pt x="58775" y="0"/>
                </a:moveTo>
                <a:lnTo>
                  <a:pt x="18783" y="15913"/>
                </a:lnTo>
                <a:lnTo>
                  <a:pt x="1088" y="53537"/>
                </a:lnTo>
                <a:lnTo>
                  <a:pt x="0" y="69443"/>
                </a:lnTo>
                <a:lnTo>
                  <a:pt x="1152" y="84201"/>
                </a:lnTo>
                <a:lnTo>
                  <a:pt x="20843" y="120773"/>
                </a:lnTo>
                <a:lnTo>
                  <a:pt x="57581" y="132194"/>
                </a:lnTo>
                <a:lnTo>
                  <a:pt x="75346" y="130079"/>
                </a:lnTo>
                <a:lnTo>
                  <a:pt x="88006" y="124960"/>
                </a:lnTo>
                <a:lnTo>
                  <a:pt x="96506" y="118476"/>
                </a:lnTo>
                <a:lnTo>
                  <a:pt x="101790" y="112268"/>
                </a:lnTo>
                <a:lnTo>
                  <a:pt x="104995" y="106553"/>
                </a:lnTo>
                <a:lnTo>
                  <a:pt x="53162" y="106553"/>
                </a:lnTo>
                <a:lnTo>
                  <a:pt x="47840" y="104394"/>
                </a:lnTo>
                <a:lnTo>
                  <a:pt x="36715" y="65659"/>
                </a:lnTo>
                <a:lnTo>
                  <a:pt x="37496" y="51988"/>
                </a:lnTo>
                <a:lnTo>
                  <a:pt x="106330" y="25641"/>
                </a:lnTo>
                <a:lnTo>
                  <a:pt x="103911" y="21297"/>
                </a:lnTo>
                <a:lnTo>
                  <a:pt x="93831" y="10622"/>
                </a:lnTo>
                <a:lnTo>
                  <a:pt x="82357" y="4105"/>
                </a:lnTo>
                <a:lnTo>
                  <a:pt x="70376" y="859"/>
                </a:lnTo>
                <a:lnTo>
                  <a:pt x="58775" y="0"/>
                </a:lnTo>
                <a:close/>
              </a:path>
              <a:path w="114934" h="132715">
                <a:moveTo>
                  <a:pt x="106330" y="25641"/>
                </a:moveTo>
                <a:lnTo>
                  <a:pt x="65011" y="25641"/>
                </a:lnTo>
                <a:lnTo>
                  <a:pt x="68821" y="28232"/>
                </a:lnTo>
                <a:lnTo>
                  <a:pt x="70954" y="30378"/>
                </a:lnTo>
                <a:lnTo>
                  <a:pt x="78078" y="69443"/>
                </a:lnTo>
                <a:lnTo>
                  <a:pt x="77817" y="78929"/>
                </a:lnTo>
                <a:lnTo>
                  <a:pt x="53162" y="106553"/>
                </a:lnTo>
                <a:lnTo>
                  <a:pt x="104995" y="106553"/>
                </a:lnTo>
                <a:lnTo>
                  <a:pt x="108253" y="100742"/>
                </a:lnTo>
                <a:lnTo>
                  <a:pt x="112234" y="88263"/>
                </a:lnTo>
                <a:lnTo>
                  <a:pt x="114250" y="75000"/>
                </a:lnTo>
                <a:lnTo>
                  <a:pt x="114820" y="61125"/>
                </a:lnTo>
                <a:lnTo>
                  <a:pt x="114398" y="51231"/>
                </a:lnTo>
                <a:lnTo>
                  <a:pt x="112775" y="41244"/>
                </a:lnTo>
                <a:lnTo>
                  <a:pt x="109448" y="31241"/>
                </a:lnTo>
                <a:lnTo>
                  <a:pt x="106330" y="2564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412237" y="730059"/>
            <a:ext cx="0" cy="100965"/>
          </a:xfrm>
          <a:custGeom>
            <a:avLst/>
            <a:gdLst/>
            <a:ahLst/>
            <a:cxnLst/>
            <a:rect l="l" t="t" r="r" b="b"/>
            <a:pathLst>
              <a:path h="100965">
                <a:moveTo>
                  <a:pt x="0" y="0"/>
                </a:moveTo>
                <a:lnTo>
                  <a:pt x="0" y="100774"/>
                </a:lnTo>
              </a:path>
            </a:pathLst>
          </a:custGeom>
          <a:ln w="3332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365970" y="716464"/>
            <a:ext cx="92710" cy="0"/>
          </a:xfrm>
          <a:custGeom>
            <a:avLst/>
            <a:gdLst/>
            <a:ahLst/>
            <a:cxnLst/>
            <a:rect l="l" t="t" r="r" b="b"/>
            <a:pathLst>
              <a:path w="92709">
                <a:moveTo>
                  <a:pt x="0" y="0"/>
                </a:moveTo>
                <a:lnTo>
                  <a:pt x="92595" y="0"/>
                </a:lnTo>
              </a:path>
            </a:pathLst>
          </a:custGeom>
          <a:ln w="2719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462414" y="700531"/>
            <a:ext cx="96520" cy="132715"/>
          </a:xfrm>
          <a:custGeom>
            <a:avLst/>
            <a:gdLst/>
            <a:ahLst/>
            <a:cxnLst/>
            <a:rect l="l" t="t" r="r" b="b"/>
            <a:pathLst>
              <a:path w="96519" h="132715">
                <a:moveTo>
                  <a:pt x="60604" y="0"/>
                </a:moveTo>
                <a:lnTo>
                  <a:pt x="20108" y="14464"/>
                </a:lnTo>
                <a:lnTo>
                  <a:pt x="480" y="57577"/>
                </a:lnTo>
                <a:lnTo>
                  <a:pt x="0" y="68719"/>
                </a:lnTo>
                <a:lnTo>
                  <a:pt x="706" y="81443"/>
                </a:lnTo>
                <a:lnTo>
                  <a:pt x="24951" y="123634"/>
                </a:lnTo>
                <a:lnTo>
                  <a:pt x="56375" y="132206"/>
                </a:lnTo>
                <a:lnTo>
                  <a:pt x="70530" y="130987"/>
                </a:lnTo>
                <a:lnTo>
                  <a:pt x="81599" y="127911"/>
                </a:lnTo>
                <a:lnTo>
                  <a:pt x="90031" y="123705"/>
                </a:lnTo>
                <a:lnTo>
                  <a:pt x="96278" y="119100"/>
                </a:lnTo>
                <a:lnTo>
                  <a:pt x="87626" y="105460"/>
                </a:lnTo>
                <a:lnTo>
                  <a:pt x="55867" y="105460"/>
                </a:lnTo>
                <a:lnTo>
                  <a:pt x="49161" y="104203"/>
                </a:lnTo>
                <a:lnTo>
                  <a:pt x="37697" y="53228"/>
                </a:lnTo>
                <a:lnTo>
                  <a:pt x="38552" y="45812"/>
                </a:lnTo>
                <a:lnTo>
                  <a:pt x="83116" y="26733"/>
                </a:lnTo>
                <a:lnTo>
                  <a:pt x="93179" y="9232"/>
                </a:lnTo>
                <a:lnTo>
                  <a:pt x="89281" y="6506"/>
                </a:lnTo>
                <a:lnTo>
                  <a:pt x="82983" y="3459"/>
                </a:lnTo>
                <a:lnTo>
                  <a:pt x="73639" y="990"/>
                </a:lnTo>
                <a:lnTo>
                  <a:pt x="60604" y="0"/>
                </a:lnTo>
                <a:close/>
              </a:path>
              <a:path w="96519" h="132715">
                <a:moveTo>
                  <a:pt x="82092" y="96735"/>
                </a:moveTo>
                <a:lnTo>
                  <a:pt x="73520" y="105206"/>
                </a:lnTo>
                <a:lnTo>
                  <a:pt x="63246" y="105460"/>
                </a:lnTo>
                <a:lnTo>
                  <a:pt x="87626" y="105460"/>
                </a:lnTo>
                <a:lnTo>
                  <a:pt x="82092" y="96735"/>
                </a:lnTo>
                <a:close/>
              </a:path>
              <a:path w="96519" h="132715">
                <a:moveTo>
                  <a:pt x="83116" y="26733"/>
                </a:moveTo>
                <a:lnTo>
                  <a:pt x="65887" y="26733"/>
                </a:lnTo>
                <a:lnTo>
                  <a:pt x="72834" y="28447"/>
                </a:lnTo>
                <a:lnTo>
                  <a:pt x="79209" y="33527"/>
                </a:lnTo>
                <a:lnTo>
                  <a:pt x="83116" y="2673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0"/>
            <a:ext cx="16256000" cy="10160000"/>
          </a:xfrm>
          <a:prstGeom prst="rect">
            <a:avLst/>
          </a:prstGeom>
          <a:blipFill dpi="0" rotWithShape="1">
            <a:blip r:embed="rId2" cstate="print">
              <a:alphaModFix amt="26000"/>
            </a:blip>
            <a:srcRect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2496413"/>
            <a:ext cx="16256000" cy="5860415"/>
          </a:xfrm>
          <a:custGeom>
            <a:avLst/>
            <a:gdLst/>
            <a:ahLst/>
            <a:cxnLst/>
            <a:rect l="l" t="t" r="r" b="b"/>
            <a:pathLst>
              <a:path w="16256000" h="5860415">
                <a:moveTo>
                  <a:pt x="0" y="5860161"/>
                </a:moveTo>
                <a:lnTo>
                  <a:pt x="16256000" y="5860161"/>
                </a:lnTo>
                <a:lnTo>
                  <a:pt x="16256000" y="0"/>
                </a:lnTo>
                <a:lnTo>
                  <a:pt x="0" y="0"/>
                </a:lnTo>
                <a:lnTo>
                  <a:pt x="0" y="5860161"/>
                </a:lnTo>
                <a:close/>
              </a:path>
            </a:pathLst>
          </a:custGeom>
          <a:solidFill>
            <a:srgbClr val="333F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44500" y="312128"/>
            <a:ext cx="10650220" cy="1287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pc="-5" dirty="0"/>
              <a:t>Надежность и безопасность </a:t>
            </a:r>
            <a:r>
              <a:rPr dirty="0"/>
              <a:t>– </a:t>
            </a:r>
            <a:r>
              <a:rPr dirty="0" err="1"/>
              <a:t>важнейшие</a:t>
            </a:r>
            <a:r>
              <a:rPr dirty="0"/>
              <a:t>  </a:t>
            </a:r>
            <a:r>
              <a:rPr spc="-5" dirty="0" err="1" smtClean="0"/>
              <a:t>составляющие</a:t>
            </a:r>
            <a:r>
              <a:rPr spc="-5" dirty="0" smtClean="0"/>
              <a:t> </a:t>
            </a:r>
            <a:r>
              <a:rPr spc="-40" dirty="0" smtClean="0"/>
              <a:t> </a:t>
            </a:r>
            <a:r>
              <a:rPr spc="-20" dirty="0" err="1" smtClean="0"/>
              <a:t>работы</a:t>
            </a:r>
            <a:r>
              <a:rPr lang="ru-RU" spc="-20" dirty="0" smtClean="0"/>
              <a:t> ЭМ</a:t>
            </a:r>
            <a:endParaRPr spc="-20" dirty="0"/>
          </a:p>
        </p:txBody>
      </p:sp>
      <p:sp>
        <p:nvSpPr>
          <p:cNvPr id="12" name="object 12"/>
          <p:cNvSpPr txBox="1"/>
          <p:nvPr/>
        </p:nvSpPr>
        <p:spPr>
          <a:xfrm>
            <a:off x="444442" y="3048837"/>
            <a:ext cx="9718040" cy="45491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buSzPct val="110000"/>
              <a:buChar char="∙"/>
              <a:tabLst>
                <a:tab pos="241300" algn="l"/>
                <a:tab pos="241935" algn="l"/>
              </a:tabLst>
            </a:pP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Лицензия</a:t>
            </a:r>
            <a:r>
              <a:rPr sz="2000" spc="-10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ФСБ</a:t>
            </a:r>
            <a:endParaRPr sz="2000" dirty="0">
              <a:latin typeface="Segoe UI"/>
              <a:cs typeface="Segoe UI"/>
            </a:endParaRPr>
          </a:p>
          <a:p>
            <a:pPr marL="241300" indent="-228600">
              <a:lnSpc>
                <a:spcPct val="100000"/>
              </a:lnSpc>
              <a:spcBef>
                <a:spcPts val="1060"/>
              </a:spcBef>
              <a:buSzPct val="110000"/>
              <a:buChar char="∙"/>
              <a:tabLst>
                <a:tab pos="241300" algn="l"/>
                <a:tab pos="241935" algn="l"/>
              </a:tabLst>
            </a:pP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Лицензия</a:t>
            </a:r>
            <a:r>
              <a:rPr sz="2000" spc="-10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ФСТЭК</a:t>
            </a:r>
            <a:endParaRPr sz="2000" dirty="0">
              <a:latin typeface="Segoe UI"/>
              <a:cs typeface="Segoe UI"/>
            </a:endParaRPr>
          </a:p>
          <a:p>
            <a:pPr marL="241300" marR="262255" indent="-228600">
              <a:lnSpc>
                <a:spcPts val="2400"/>
              </a:lnSpc>
              <a:spcBef>
                <a:spcPts val="1340"/>
              </a:spcBef>
              <a:buSzPct val="110000"/>
              <a:buChar char="∙"/>
              <a:tabLst>
                <a:tab pos="241300" algn="l"/>
                <a:tab pos="241935" algn="l"/>
              </a:tabLst>
            </a:pPr>
            <a:r>
              <a:rPr sz="2000" spc="-5" dirty="0">
                <a:solidFill>
                  <a:srgbClr val="FFFFFF"/>
                </a:solidFill>
                <a:latin typeface="Segoe UI"/>
                <a:cs typeface="Segoe UI"/>
              </a:rPr>
              <a:t>Возможность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построения универсальных </a:t>
            </a:r>
            <a:r>
              <a:rPr sz="2000" spc="-5" dirty="0">
                <a:solidFill>
                  <a:srgbClr val="FFFFFF"/>
                </a:solidFill>
                <a:latin typeface="Segoe UI"/>
                <a:cs typeface="Segoe UI"/>
              </a:rPr>
              <a:t>защищенных </a:t>
            </a:r>
            <a:r>
              <a:rPr sz="2000" spc="-10" dirty="0">
                <a:solidFill>
                  <a:srgbClr val="FFFFFF"/>
                </a:solidFill>
                <a:latin typeface="Segoe UI"/>
                <a:cs typeface="Segoe UI"/>
              </a:rPr>
              <a:t>сетей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ViPNet и </a:t>
            </a:r>
            <a:r>
              <a:rPr sz="2000" spc="-10" dirty="0">
                <a:solidFill>
                  <a:srgbClr val="FFFFFF"/>
                </a:solidFill>
                <a:latin typeface="Segoe UI"/>
                <a:cs typeface="Segoe UI"/>
              </a:rPr>
              <a:t>крипто-  </a:t>
            </a:r>
            <a:r>
              <a:rPr sz="2000" spc="5" dirty="0">
                <a:solidFill>
                  <a:srgbClr val="FFFFFF"/>
                </a:solidFill>
                <a:latin typeface="Segoe UI"/>
                <a:cs typeface="Segoe UI"/>
              </a:rPr>
              <a:t>туннелей</a:t>
            </a:r>
            <a:endParaRPr sz="2000" dirty="0">
              <a:latin typeface="Segoe UI"/>
              <a:cs typeface="Segoe UI"/>
            </a:endParaRPr>
          </a:p>
          <a:p>
            <a:pPr marL="241300" indent="-228600">
              <a:lnSpc>
                <a:spcPct val="100000"/>
              </a:lnSpc>
              <a:spcBef>
                <a:spcPts val="1020"/>
              </a:spcBef>
              <a:buSzPct val="110000"/>
              <a:buChar char="∙"/>
              <a:tabLst>
                <a:tab pos="241300" algn="l"/>
                <a:tab pos="241935" algn="l"/>
              </a:tabLst>
            </a:pP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Два </a:t>
            </a:r>
            <a:r>
              <a:rPr sz="2000" spc="-10" dirty="0">
                <a:solidFill>
                  <a:srgbClr val="FFFFFF"/>
                </a:solidFill>
                <a:latin typeface="Segoe UI"/>
                <a:cs typeface="Segoe UI"/>
              </a:rPr>
              <a:t>территориально </a:t>
            </a:r>
            <a:r>
              <a:rPr sz="2000" spc="-5" dirty="0">
                <a:solidFill>
                  <a:srgbClr val="FFFFFF"/>
                </a:solidFill>
                <a:latin typeface="Segoe UI"/>
                <a:cs typeface="Segoe UI"/>
              </a:rPr>
              <a:t>распределенных ЦОД </a:t>
            </a:r>
            <a:r>
              <a:rPr sz="2000" spc="5" dirty="0">
                <a:solidFill>
                  <a:srgbClr val="FFFFFF"/>
                </a:solidFill>
                <a:latin typeface="Segoe UI"/>
                <a:cs typeface="Segoe UI"/>
              </a:rPr>
              <a:t>(класс</a:t>
            </a:r>
            <a:r>
              <a:rPr sz="2000" spc="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TIER-3)</a:t>
            </a:r>
            <a:endParaRPr sz="2000" dirty="0">
              <a:latin typeface="Segoe UI"/>
              <a:cs typeface="Segoe UI"/>
            </a:endParaRPr>
          </a:p>
          <a:p>
            <a:pPr marL="241300" indent="-228600">
              <a:lnSpc>
                <a:spcPct val="100000"/>
              </a:lnSpc>
              <a:spcBef>
                <a:spcPts val="1060"/>
              </a:spcBef>
              <a:buSzPct val="110000"/>
              <a:buChar char="∙"/>
              <a:tabLst>
                <a:tab pos="241300" algn="l"/>
                <a:tab pos="241935" algn="l"/>
              </a:tabLst>
            </a:pPr>
            <a:r>
              <a:rPr sz="2000" spc="-5" dirty="0">
                <a:solidFill>
                  <a:srgbClr val="FFFFFF"/>
                </a:solidFill>
                <a:latin typeface="Segoe UI"/>
                <a:cs typeface="Segoe UI"/>
              </a:rPr>
              <a:t>Аттестация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информационной безопасности по </a:t>
            </a:r>
            <a:r>
              <a:rPr sz="2000" spc="5" dirty="0">
                <a:solidFill>
                  <a:srgbClr val="FFFFFF"/>
                </a:solidFill>
                <a:latin typeface="Segoe UI"/>
                <a:cs typeface="Segoe UI"/>
              </a:rPr>
              <a:t>классу</a:t>
            </a:r>
            <a:r>
              <a:rPr sz="2000" spc="-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1Г</a:t>
            </a:r>
            <a:endParaRPr sz="2000" dirty="0">
              <a:latin typeface="Segoe UI"/>
              <a:cs typeface="Segoe UI"/>
            </a:endParaRPr>
          </a:p>
          <a:p>
            <a:pPr marL="241300" marR="5080" indent="-228600">
              <a:lnSpc>
                <a:spcPts val="2400"/>
              </a:lnSpc>
              <a:spcBef>
                <a:spcPts val="1340"/>
              </a:spcBef>
              <a:buSzPct val="110000"/>
              <a:buChar char="∙"/>
              <a:tabLst>
                <a:tab pos="241300" algn="l"/>
                <a:tab pos="241935" algn="l"/>
                <a:tab pos="7113905" algn="l"/>
              </a:tabLst>
            </a:pP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Полное </a:t>
            </a:r>
            <a:r>
              <a:rPr sz="2000" spc="-5" dirty="0">
                <a:solidFill>
                  <a:srgbClr val="FFFFFF"/>
                </a:solidFill>
                <a:latin typeface="Segoe UI"/>
                <a:cs typeface="Segoe UI"/>
              </a:rPr>
              <a:t>соблюдение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требований о</a:t>
            </a:r>
            <a:r>
              <a:rPr sz="2000" spc="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Segoe UI"/>
                <a:cs typeface="Segoe UI"/>
              </a:rPr>
              <a:t>защите</a:t>
            </a:r>
            <a:r>
              <a:rPr sz="2000" spc="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персональных	данных</a:t>
            </a:r>
            <a:r>
              <a:rPr sz="2000" spc="-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Segoe UI"/>
                <a:cs typeface="Segoe UI"/>
              </a:rPr>
              <a:t>Федерального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Segoe UI"/>
                <a:cs typeface="Segoe UI"/>
              </a:rPr>
              <a:t>закона </a:t>
            </a:r>
            <a:r>
              <a:rPr sz="2000" spc="-5" dirty="0">
                <a:solidFill>
                  <a:srgbClr val="FFFFFF"/>
                </a:solidFill>
                <a:latin typeface="Segoe UI"/>
                <a:cs typeface="Segoe UI"/>
              </a:rPr>
              <a:t>N</a:t>
            </a:r>
            <a:r>
              <a:rPr sz="2000" spc="-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Segoe UI"/>
                <a:cs typeface="Segoe UI"/>
              </a:rPr>
              <a:t>152-ФЗ</a:t>
            </a:r>
            <a:endParaRPr sz="2000" dirty="0">
              <a:latin typeface="Segoe UI"/>
              <a:cs typeface="Segoe UI"/>
            </a:endParaRPr>
          </a:p>
          <a:p>
            <a:pPr marL="241300" marR="481330" indent="-228600">
              <a:lnSpc>
                <a:spcPts val="2400"/>
              </a:lnSpc>
              <a:spcBef>
                <a:spcPts val="1300"/>
              </a:spcBef>
              <a:buSzPct val="110000"/>
              <a:buChar char="∙"/>
              <a:tabLst>
                <a:tab pos="241300" algn="l"/>
                <a:tab pos="241935" algn="l"/>
              </a:tabLst>
            </a:pPr>
            <a:r>
              <a:rPr sz="2000" spc="-60" dirty="0">
                <a:solidFill>
                  <a:srgbClr val="FFFFFF"/>
                </a:solidFill>
                <a:latin typeface="Segoe UI"/>
                <a:cs typeface="Segoe UI"/>
              </a:rPr>
              <a:t>Три </a:t>
            </a:r>
            <a:r>
              <a:rPr sz="2000" spc="-5" dirty="0">
                <a:solidFill>
                  <a:srgbClr val="FFFFFF"/>
                </a:solidFill>
                <a:latin typeface="Segoe UI"/>
                <a:cs typeface="Segoe UI"/>
              </a:rPr>
              <a:t>магистральных Интернет-провайдера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и защита </a:t>
            </a:r>
            <a:r>
              <a:rPr sz="2000" spc="-25" dirty="0">
                <a:solidFill>
                  <a:srgbClr val="FFFFFF"/>
                </a:solidFill>
                <a:latin typeface="Segoe UI"/>
                <a:cs typeface="Segoe UI"/>
              </a:rPr>
              <a:t>от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DDOS-атак совместно  с </a:t>
            </a:r>
            <a:r>
              <a:rPr lang="ru-RU" sz="2000" spc="-20" dirty="0" smtClean="0">
                <a:solidFill>
                  <a:srgbClr val="FFFFFF"/>
                </a:solidFill>
                <a:latin typeface="Segoe UI"/>
                <a:cs typeface="Segoe UI"/>
              </a:rPr>
              <a:t>П</a:t>
            </a:r>
            <a:r>
              <a:rPr sz="2000" spc="-20" dirty="0" smtClean="0">
                <a:solidFill>
                  <a:srgbClr val="FFFFFF"/>
                </a:solidFill>
                <a:latin typeface="Segoe UI"/>
                <a:cs typeface="Segoe UI"/>
              </a:rPr>
              <a:t>АО</a:t>
            </a:r>
            <a:r>
              <a:rPr sz="2000" spc="-85" dirty="0" smtClean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spc="-15" dirty="0">
                <a:solidFill>
                  <a:srgbClr val="FFFFFF"/>
                </a:solidFill>
                <a:latin typeface="Segoe UI"/>
                <a:cs typeface="Segoe UI"/>
              </a:rPr>
              <a:t>«Ростелеком»</a:t>
            </a:r>
            <a:endParaRPr sz="2000" dirty="0">
              <a:latin typeface="Segoe UI"/>
              <a:cs typeface="Segoe UI"/>
            </a:endParaRPr>
          </a:p>
          <a:p>
            <a:pPr marL="241300" indent="-228600">
              <a:lnSpc>
                <a:spcPct val="100000"/>
              </a:lnSpc>
              <a:spcBef>
                <a:spcPts val="1020"/>
              </a:spcBef>
              <a:buSzPct val="110000"/>
              <a:buChar char="∙"/>
              <a:tabLst>
                <a:tab pos="241300" algn="l"/>
                <a:tab pos="241935" algn="l"/>
              </a:tabLst>
            </a:pPr>
            <a:r>
              <a:rPr sz="2000" spc="-5" dirty="0">
                <a:solidFill>
                  <a:srgbClr val="FFFFFF"/>
                </a:solidFill>
                <a:latin typeface="Segoe UI"/>
                <a:cs typeface="Segoe UI"/>
              </a:rPr>
              <a:t>Многоуровневая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защита </a:t>
            </a:r>
            <a:r>
              <a:rPr sz="2000" spc="-5" dirty="0">
                <a:solidFill>
                  <a:srgbClr val="FFFFFF"/>
                </a:solidFill>
                <a:latin typeface="Segoe UI"/>
                <a:cs typeface="Segoe UI"/>
              </a:rPr>
              <a:t>конфиденциальной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информации на </a:t>
            </a:r>
            <a:r>
              <a:rPr sz="2000" spc="-5" dirty="0">
                <a:solidFill>
                  <a:srgbClr val="FFFFFF"/>
                </a:solidFill>
                <a:latin typeface="Segoe UI"/>
                <a:cs typeface="Segoe UI"/>
              </a:rPr>
              <a:t>системном</a:t>
            </a:r>
            <a:r>
              <a:rPr sz="2000" spc="-2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уровне</a:t>
            </a:r>
            <a:endParaRPr sz="2000" dirty="0">
              <a:latin typeface="Segoe UI"/>
              <a:cs typeface="Segoe UI"/>
            </a:endParaRPr>
          </a:p>
        </p:txBody>
      </p:sp>
      <p:sp>
        <p:nvSpPr>
          <p:cNvPr id="15" name="object 12"/>
          <p:cNvSpPr/>
          <p:nvPr/>
        </p:nvSpPr>
        <p:spPr>
          <a:xfrm>
            <a:off x="456081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3"/>
          <p:cNvSpPr/>
          <p:nvPr/>
        </p:nvSpPr>
        <p:spPr>
          <a:xfrm>
            <a:off x="9087589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5429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0571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06973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ED1945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596514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05188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5786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54"/>
          <p:cNvSpPr txBox="1"/>
          <p:nvPr/>
        </p:nvSpPr>
        <p:spPr>
          <a:xfrm>
            <a:off x="6243983" y="9557093"/>
            <a:ext cx="116078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z="1000" b="0" spc="30" dirty="0">
                <a:solidFill>
                  <a:srgbClr val="FFFFFF"/>
                </a:solidFill>
                <a:latin typeface="Segoe UI Light"/>
                <a:cs typeface="Segoe UI Light"/>
              </a:rPr>
              <a:t>ЗАКУПКИ</a:t>
            </a:r>
            <a:r>
              <a:rPr sz="1000" b="0" spc="-4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0" dirty="0">
                <a:solidFill>
                  <a:srgbClr val="FFFFFF"/>
                </a:solidFill>
                <a:latin typeface="Segoe UI Light"/>
                <a:cs typeface="Segoe UI Light"/>
              </a:rPr>
              <a:t>МАЛОГО</a:t>
            </a:r>
            <a:endParaRPr sz="1000">
              <a:latin typeface="Segoe UI Light"/>
              <a:cs typeface="Segoe UI Light"/>
            </a:endParaRPr>
          </a:p>
          <a:p>
            <a:pPr marL="4445" algn="ctr">
              <a:lnSpc>
                <a:spcPct val="10000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ОБЪЕМА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24" name="object 57"/>
          <p:cNvSpPr txBox="1">
            <a:spLocks noGrp="1"/>
          </p:cNvSpPr>
          <p:nvPr>
            <p:ph type="ftr" sz="quarter" idx="5"/>
          </p:nvPr>
        </p:nvSpPr>
        <p:spPr>
          <a:xfrm>
            <a:off x="10732848" y="9557093"/>
            <a:ext cx="1241425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pc="35" dirty="0"/>
              <a:t>ДОПОЛНИТЕЛЬНЫЕ</a:t>
            </a:r>
          </a:p>
          <a:p>
            <a:pPr algn="ctr">
              <a:lnSpc>
                <a:spcPct val="100000"/>
              </a:lnSpc>
            </a:pPr>
            <a:r>
              <a:rPr spc="30" dirty="0"/>
              <a:t>ВОЗМОЖНОСТИ</a:t>
            </a:r>
          </a:p>
        </p:txBody>
      </p:sp>
      <p:sp>
        <p:nvSpPr>
          <p:cNvPr id="25" name="object 55"/>
          <p:cNvSpPr txBox="1">
            <a:spLocks noGrp="1"/>
          </p:cNvSpPr>
          <p:nvPr>
            <p:ph type="dt" sz="half" idx="6"/>
          </p:nvPr>
        </p:nvSpPr>
        <p:spPr>
          <a:xfrm>
            <a:off x="7895389" y="9557093"/>
            <a:ext cx="880109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5880" indent="-43180">
              <a:lnSpc>
                <a:spcPts val="1110"/>
              </a:lnSpc>
            </a:pPr>
            <a:r>
              <a:rPr spc="35" dirty="0"/>
              <a:t>ЗА</a:t>
            </a:r>
            <a:r>
              <a:rPr spc="100" dirty="0"/>
              <a:t>К</a:t>
            </a:r>
            <a:r>
              <a:rPr spc="35" dirty="0"/>
              <a:t>ЛЮЧЕНИЕ</a:t>
            </a:r>
          </a:p>
          <a:p>
            <a:pPr marL="55880">
              <a:lnSpc>
                <a:spcPct val="100000"/>
              </a:lnSpc>
            </a:pPr>
            <a:r>
              <a:rPr spc="30" dirty="0"/>
              <a:t>ДОГОВОРОВ</a:t>
            </a:r>
          </a:p>
        </p:txBody>
      </p:sp>
      <p:sp>
        <p:nvSpPr>
          <p:cNvPr id="26" name="object 56"/>
          <p:cNvSpPr txBox="1"/>
          <p:nvPr/>
        </p:nvSpPr>
        <p:spPr>
          <a:xfrm>
            <a:off x="9427047" y="9557093"/>
            <a:ext cx="83439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16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КОНТРОЛЬ</a:t>
            </a:r>
            <a:r>
              <a:rPr sz="1000" b="0" spc="-6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dirty="0">
                <a:solidFill>
                  <a:srgbClr val="FFFFFF"/>
                </a:solidFill>
                <a:latin typeface="Segoe UI Light"/>
                <a:cs typeface="Segoe UI Light"/>
              </a:rPr>
              <a:t>И</a:t>
            </a:r>
            <a:endParaRPr sz="1000">
              <a:latin typeface="Segoe UI Light"/>
              <a:cs typeface="Segoe UI Light"/>
            </a:endParaRPr>
          </a:p>
          <a:p>
            <a:pPr marL="12700">
              <a:lnSpc>
                <a:spcPct val="10000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ОТЧЕТНОСТЬ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27" name="object 58"/>
          <p:cNvSpPr txBox="1"/>
          <p:nvPr/>
        </p:nvSpPr>
        <p:spPr>
          <a:xfrm>
            <a:off x="13857632" y="9557093"/>
            <a:ext cx="1030605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ПРЕИМУЩЕСТВА</a:t>
            </a:r>
            <a:endParaRPr sz="1000">
              <a:latin typeface="Segoe UI Light"/>
              <a:cs typeface="Segoe UI Light"/>
            </a:endParaRPr>
          </a:p>
          <a:p>
            <a:pPr algn="ctr">
              <a:lnSpc>
                <a:spcPct val="100000"/>
              </a:lnSpc>
            </a:pP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ОТС</a:t>
            </a:r>
            <a:r>
              <a:rPr sz="1500" b="0" spc="22" baseline="2777" dirty="0">
                <a:solidFill>
                  <a:srgbClr val="FFFFFF"/>
                </a:solidFill>
                <a:latin typeface="Segoe UI Light"/>
                <a:cs typeface="Segoe UI Light"/>
              </a:rPr>
              <a:t>-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SRM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28" name="object 59"/>
          <p:cNvSpPr txBox="1"/>
          <p:nvPr/>
        </p:nvSpPr>
        <p:spPr>
          <a:xfrm>
            <a:off x="503809" y="9633293"/>
            <a:ext cx="56515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КТО</a:t>
            </a:r>
            <a:r>
              <a:rPr sz="1000" b="0" spc="-5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МЫ?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29" name="object 60"/>
          <p:cNvSpPr txBox="1"/>
          <p:nvPr/>
        </p:nvSpPr>
        <p:spPr>
          <a:xfrm>
            <a:off x="1930745" y="9633293"/>
            <a:ext cx="73850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-5" dirty="0">
                <a:solidFill>
                  <a:srgbClr val="FFFFFF"/>
                </a:solidFill>
                <a:latin typeface="Segoe UI Light"/>
                <a:cs typeface="Segoe UI Light"/>
              </a:rPr>
              <a:t>О</a:t>
            </a:r>
            <a:r>
              <a:rPr sz="1000" b="0" spc="-6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СИСТЕМЕ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30" name="object 61"/>
          <p:cNvSpPr txBox="1"/>
          <p:nvPr/>
        </p:nvSpPr>
        <p:spPr>
          <a:xfrm>
            <a:off x="3280145" y="9633293"/>
            <a:ext cx="10572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ПЛАНИРОВАНИЕ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31" name="object 62"/>
          <p:cNvSpPr txBox="1"/>
          <p:nvPr/>
        </p:nvSpPr>
        <p:spPr>
          <a:xfrm>
            <a:off x="4632899" y="9633293"/>
            <a:ext cx="136969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ПРОЦЕДУРА</a:t>
            </a:r>
            <a:r>
              <a:rPr sz="1000" b="0" spc="-5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ЗАКУПКИ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32" name="object 20"/>
          <p:cNvSpPr txBox="1">
            <a:spLocks/>
          </p:cNvSpPr>
          <p:nvPr/>
        </p:nvSpPr>
        <p:spPr>
          <a:xfrm>
            <a:off x="12238846" y="9557093"/>
            <a:ext cx="124142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/>
              <a:t>РЕЗУЛЬТАТЫ РАБОТЫ С </a:t>
            </a:r>
            <a:r>
              <a:rPr lang="en-US" spc="35" dirty="0"/>
              <a:t>OTC-SRM</a:t>
            </a:r>
            <a:endParaRPr lang="ru-RU" spc="30" dirty="0"/>
          </a:p>
        </p:txBody>
      </p:sp>
      <p:sp>
        <p:nvSpPr>
          <p:cNvPr id="33" name="object 12"/>
          <p:cNvSpPr/>
          <p:nvPr/>
        </p:nvSpPr>
        <p:spPr>
          <a:xfrm>
            <a:off x="456081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333F48"/>
              </a:solidFill>
            </a:endParaRPr>
          </a:p>
        </p:txBody>
      </p:sp>
      <p:sp>
        <p:nvSpPr>
          <p:cNvPr id="34" name="object 13"/>
          <p:cNvSpPr/>
          <p:nvPr/>
        </p:nvSpPr>
        <p:spPr>
          <a:xfrm>
            <a:off x="9087589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17"/>
          <p:cNvSpPr/>
          <p:nvPr/>
        </p:nvSpPr>
        <p:spPr>
          <a:xfrm>
            <a:off x="15429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18"/>
          <p:cNvSpPr/>
          <p:nvPr/>
        </p:nvSpPr>
        <p:spPr>
          <a:xfrm>
            <a:off x="30571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19"/>
          <p:cNvSpPr/>
          <p:nvPr/>
        </p:nvSpPr>
        <p:spPr>
          <a:xfrm>
            <a:off x="606973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20"/>
          <p:cNvSpPr/>
          <p:nvPr/>
        </p:nvSpPr>
        <p:spPr>
          <a:xfrm>
            <a:off x="10596514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21"/>
          <p:cNvSpPr/>
          <p:nvPr/>
        </p:nvSpPr>
        <p:spPr>
          <a:xfrm>
            <a:off x="305188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22"/>
          <p:cNvSpPr/>
          <p:nvPr/>
        </p:nvSpPr>
        <p:spPr>
          <a:xfrm>
            <a:off x="75786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54"/>
          <p:cNvSpPr txBox="1"/>
          <p:nvPr/>
        </p:nvSpPr>
        <p:spPr>
          <a:xfrm>
            <a:off x="6243983" y="9557093"/>
            <a:ext cx="116078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ЗАКУПКИ МАЛОГО ОБЪЕМА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2" name="object 57"/>
          <p:cNvSpPr txBox="1">
            <a:spLocks/>
          </p:cNvSpPr>
          <p:nvPr/>
        </p:nvSpPr>
        <p:spPr>
          <a:xfrm>
            <a:off x="10732848" y="9557093"/>
            <a:ext cx="124142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РЕАЛИЗАЦИЯ ПРОЕКТА</a:t>
            </a:r>
            <a:endParaRPr lang="ru-RU" spc="30" dirty="0"/>
          </a:p>
        </p:txBody>
      </p:sp>
      <p:sp>
        <p:nvSpPr>
          <p:cNvPr id="43" name="object 55"/>
          <p:cNvSpPr txBox="1">
            <a:spLocks/>
          </p:cNvSpPr>
          <p:nvPr/>
        </p:nvSpPr>
        <p:spPr>
          <a:xfrm>
            <a:off x="7661828" y="9620936"/>
            <a:ext cx="1393507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РАБОТА ЗАКАЗЧИКА</a:t>
            </a:r>
            <a:endParaRPr lang="ru-RU" spc="30" dirty="0"/>
          </a:p>
        </p:txBody>
      </p:sp>
      <p:sp>
        <p:nvSpPr>
          <p:cNvPr id="44" name="object 56"/>
          <p:cNvSpPr txBox="1"/>
          <p:nvPr/>
        </p:nvSpPr>
        <p:spPr>
          <a:xfrm>
            <a:off x="9208385" y="9553780"/>
            <a:ext cx="1289826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160" algn="ctr">
              <a:lnSpc>
                <a:spcPts val="111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РАБОТА С ПОСТАВЩИКАМИ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5" name="object 59"/>
          <p:cNvSpPr txBox="1"/>
          <p:nvPr/>
        </p:nvSpPr>
        <p:spPr>
          <a:xfrm>
            <a:off x="503809" y="9633293"/>
            <a:ext cx="56515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КТО</a:t>
            </a:r>
            <a:r>
              <a:rPr sz="1000" b="0" spc="-5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МЫ?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46" name="object 60"/>
          <p:cNvSpPr txBox="1"/>
          <p:nvPr/>
        </p:nvSpPr>
        <p:spPr>
          <a:xfrm>
            <a:off x="1815608" y="9627625"/>
            <a:ext cx="964103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lang="ru-RU" sz="1000" spc="-5" dirty="0">
                <a:solidFill>
                  <a:srgbClr val="FFFFFF"/>
                </a:solidFill>
                <a:latin typeface="Segoe UI Light"/>
                <a:cs typeface="Segoe UI Light"/>
              </a:rPr>
              <a:t>НАШИ ПРОЕКТЫ</a:t>
            </a:r>
            <a:endParaRPr lang="ru-RU" sz="1000" dirty="0">
              <a:latin typeface="Segoe UI Light"/>
              <a:cs typeface="Segoe UI Light"/>
            </a:endParaRPr>
          </a:p>
        </p:txBody>
      </p:sp>
      <p:sp>
        <p:nvSpPr>
          <p:cNvPr id="47" name="object 61"/>
          <p:cNvSpPr txBox="1"/>
          <p:nvPr/>
        </p:nvSpPr>
        <p:spPr>
          <a:xfrm>
            <a:off x="3159424" y="9563660"/>
            <a:ext cx="1294321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lang="ru-RU" sz="1000" spc="30" dirty="0" smtClean="0">
                <a:solidFill>
                  <a:srgbClr val="FFFFFF"/>
                </a:solidFill>
                <a:latin typeface="Segoe UI Light"/>
                <a:cs typeface="Segoe UI Light"/>
              </a:rPr>
              <a:t>ЭЛЕКТРОННЫЙ МАГАЗИН</a:t>
            </a:r>
          </a:p>
          <a:p>
            <a:pPr algn="ctr">
              <a:lnSpc>
                <a:spcPts val="1110"/>
              </a:lnSpc>
            </a:pPr>
            <a:endParaRPr lang="ru-RU" sz="1000" dirty="0">
              <a:latin typeface="Segoe UI Light"/>
              <a:cs typeface="Segoe UI Light"/>
            </a:endParaRPr>
          </a:p>
        </p:txBody>
      </p:sp>
      <p:sp>
        <p:nvSpPr>
          <p:cNvPr id="48" name="object 7"/>
          <p:cNvSpPr/>
          <p:nvPr/>
        </p:nvSpPr>
        <p:spPr>
          <a:xfrm>
            <a:off x="12108906" y="9467443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20"/>
          <p:cNvSpPr txBox="1">
            <a:spLocks/>
          </p:cNvSpPr>
          <p:nvPr/>
        </p:nvSpPr>
        <p:spPr>
          <a:xfrm>
            <a:off x="12242890" y="9620936"/>
            <a:ext cx="1241425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ИНТЕГРАЦИЯ</a:t>
            </a:r>
            <a:endParaRPr lang="ru-RU" spc="30" dirty="0"/>
          </a:p>
        </p:txBody>
      </p:sp>
      <p:sp>
        <p:nvSpPr>
          <p:cNvPr id="50" name="object 54"/>
          <p:cNvSpPr txBox="1"/>
          <p:nvPr/>
        </p:nvSpPr>
        <p:spPr>
          <a:xfrm>
            <a:off x="4669627" y="9555604"/>
            <a:ext cx="116078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ОСНОВНЫЕ ПРИНЦИПЫ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51" name="object 7"/>
          <p:cNvSpPr/>
          <p:nvPr/>
        </p:nvSpPr>
        <p:spPr>
          <a:xfrm>
            <a:off x="13475053" y="9455883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7"/>
          <p:cNvSpPr/>
          <p:nvPr/>
        </p:nvSpPr>
        <p:spPr>
          <a:xfrm>
            <a:off x="14853486" y="9462572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ED1945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20"/>
          <p:cNvSpPr txBox="1">
            <a:spLocks/>
          </p:cNvSpPr>
          <p:nvPr/>
        </p:nvSpPr>
        <p:spPr>
          <a:xfrm>
            <a:off x="13472055" y="9623725"/>
            <a:ext cx="1241425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СЕРВИС</a:t>
            </a:r>
            <a:endParaRPr lang="ru-RU" spc="30" dirty="0"/>
          </a:p>
        </p:txBody>
      </p:sp>
      <p:sp>
        <p:nvSpPr>
          <p:cNvPr id="54" name="object 20"/>
          <p:cNvSpPr txBox="1">
            <a:spLocks/>
          </p:cNvSpPr>
          <p:nvPr/>
        </p:nvSpPr>
        <p:spPr>
          <a:xfrm>
            <a:off x="14916365" y="9544370"/>
            <a:ext cx="1263978" cy="144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НАШИ ПРИЕМУЩЕСТВА</a:t>
            </a:r>
            <a:endParaRPr lang="ru-RU" spc="3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6256000" cy="1016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70800" y="0"/>
            <a:ext cx="8559800" cy="10160000"/>
          </a:xfrm>
          <a:custGeom>
            <a:avLst/>
            <a:gdLst/>
            <a:ahLst/>
            <a:cxnLst/>
            <a:rect l="l" t="t" r="r" b="b"/>
            <a:pathLst>
              <a:path w="8559800" h="10160000">
                <a:moveTo>
                  <a:pt x="8559746" y="0"/>
                </a:moveTo>
                <a:lnTo>
                  <a:pt x="5598106" y="0"/>
                </a:lnTo>
                <a:lnTo>
                  <a:pt x="262976" y="6358204"/>
                </a:lnTo>
                <a:lnTo>
                  <a:pt x="232424" y="6396231"/>
                </a:lnTo>
                <a:lnTo>
                  <a:pt x="203783" y="6435168"/>
                </a:lnTo>
                <a:lnTo>
                  <a:pt x="177049" y="6474958"/>
                </a:lnTo>
                <a:lnTo>
                  <a:pt x="152216" y="6515539"/>
                </a:lnTo>
                <a:lnTo>
                  <a:pt x="129278" y="6556854"/>
                </a:lnTo>
                <a:lnTo>
                  <a:pt x="108231" y="6598841"/>
                </a:lnTo>
                <a:lnTo>
                  <a:pt x="89070" y="6641442"/>
                </a:lnTo>
                <a:lnTo>
                  <a:pt x="71789" y="6684598"/>
                </a:lnTo>
                <a:lnTo>
                  <a:pt x="56382" y="6728248"/>
                </a:lnTo>
                <a:lnTo>
                  <a:pt x="42845" y="6772334"/>
                </a:lnTo>
                <a:lnTo>
                  <a:pt x="31173" y="6816795"/>
                </a:lnTo>
                <a:lnTo>
                  <a:pt x="21360" y="6861574"/>
                </a:lnTo>
                <a:lnTo>
                  <a:pt x="13401" y="6906609"/>
                </a:lnTo>
                <a:lnTo>
                  <a:pt x="7290" y="6951842"/>
                </a:lnTo>
                <a:lnTo>
                  <a:pt x="3024" y="6997213"/>
                </a:lnTo>
                <a:lnTo>
                  <a:pt x="595" y="7042663"/>
                </a:lnTo>
                <a:lnTo>
                  <a:pt x="0" y="7088132"/>
                </a:lnTo>
                <a:lnTo>
                  <a:pt x="1232" y="7133561"/>
                </a:lnTo>
                <a:lnTo>
                  <a:pt x="4287" y="7178890"/>
                </a:lnTo>
                <a:lnTo>
                  <a:pt x="9159" y="7224061"/>
                </a:lnTo>
                <a:lnTo>
                  <a:pt x="15843" y="7269013"/>
                </a:lnTo>
                <a:lnTo>
                  <a:pt x="24334" y="7313687"/>
                </a:lnTo>
                <a:lnTo>
                  <a:pt x="34627" y="7358023"/>
                </a:lnTo>
                <a:lnTo>
                  <a:pt x="46717" y="7401963"/>
                </a:lnTo>
                <a:lnTo>
                  <a:pt x="60597" y="7445446"/>
                </a:lnTo>
                <a:lnTo>
                  <a:pt x="76263" y="7488414"/>
                </a:lnTo>
                <a:lnTo>
                  <a:pt x="93711" y="7530806"/>
                </a:lnTo>
                <a:lnTo>
                  <a:pt x="112933" y="7572564"/>
                </a:lnTo>
                <a:lnTo>
                  <a:pt x="133926" y="7613628"/>
                </a:lnTo>
                <a:lnTo>
                  <a:pt x="156684" y="7653938"/>
                </a:lnTo>
                <a:lnTo>
                  <a:pt x="181202" y="7693436"/>
                </a:lnTo>
                <a:lnTo>
                  <a:pt x="207474" y="7732061"/>
                </a:lnTo>
                <a:lnTo>
                  <a:pt x="235495" y="7769754"/>
                </a:lnTo>
                <a:lnTo>
                  <a:pt x="265261" y="7806455"/>
                </a:lnTo>
                <a:lnTo>
                  <a:pt x="296766" y="7842106"/>
                </a:lnTo>
                <a:lnTo>
                  <a:pt x="330004" y="7876647"/>
                </a:lnTo>
                <a:lnTo>
                  <a:pt x="364970" y="7910018"/>
                </a:lnTo>
                <a:lnTo>
                  <a:pt x="401660" y="7942160"/>
                </a:lnTo>
                <a:lnTo>
                  <a:pt x="3044777" y="10160000"/>
                </a:lnTo>
                <a:lnTo>
                  <a:pt x="8559746" y="10160000"/>
                </a:lnTo>
                <a:lnTo>
                  <a:pt x="8559746" y="0"/>
                </a:lnTo>
                <a:close/>
              </a:path>
            </a:pathLst>
          </a:custGeom>
          <a:solidFill>
            <a:srgbClr val="333F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 txBox="1"/>
          <p:nvPr/>
        </p:nvSpPr>
        <p:spPr>
          <a:xfrm>
            <a:off x="10871200" y="4241800"/>
            <a:ext cx="3886200" cy="12926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4200" b="1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Благодарю за внимание</a:t>
            </a:r>
            <a:endParaRPr sz="4200" dirty="0">
              <a:latin typeface="Segoe UI Semibold"/>
              <a:cs typeface="Segoe UI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599486" y="762609"/>
            <a:ext cx="59690" cy="67310"/>
          </a:xfrm>
          <a:custGeom>
            <a:avLst/>
            <a:gdLst/>
            <a:ahLst/>
            <a:cxnLst/>
            <a:rect l="l" t="t" r="r" b="b"/>
            <a:pathLst>
              <a:path w="59690" h="67309">
                <a:moveTo>
                  <a:pt x="25374" y="0"/>
                </a:moveTo>
                <a:lnTo>
                  <a:pt x="0" y="0"/>
                </a:lnTo>
                <a:lnTo>
                  <a:pt x="0" y="67182"/>
                </a:lnTo>
                <a:lnTo>
                  <a:pt x="16027" y="67182"/>
                </a:lnTo>
                <a:lnTo>
                  <a:pt x="16027" y="41465"/>
                </a:lnTo>
                <a:lnTo>
                  <a:pt x="41562" y="41465"/>
                </a:lnTo>
                <a:lnTo>
                  <a:pt x="35280" y="37147"/>
                </a:lnTo>
                <a:lnTo>
                  <a:pt x="35280" y="36969"/>
                </a:lnTo>
                <a:lnTo>
                  <a:pt x="37693" y="36309"/>
                </a:lnTo>
                <a:lnTo>
                  <a:pt x="42100" y="35407"/>
                </a:lnTo>
                <a:lnTo>
                  <a:pt x="46037" y="33083"/>
                </a:lnTo>
                <a:lnTo>
                  <a:pt x="47726" y="31711"/>
                </a:lnTo>
                <a:lnTo>
                  <a:pt x="50482" y="28524"/>
                </a:lnTo>
                <a:lnTo>
                  <a:pt x="50765" y="28054"/>
                </a:lnTo>
                <a:lnTo>
                  <a:pt x="16027" y="28054"/>
                </a:lnTo>
                <a:lnTo>
                  <a:pt x="16027" y="11341"/>
                </a:lnTo>
                <a:lnTo>
                  <a:pt x="51974" y="11341"/>
                </a:lnTo>
                <a:lnTo>
                  <a:pt x="51502" y="9151"/>
                </a:lnTo>
                <a:lnTo>
                  <a:pt x="45888" y="3568"/>
                </a:lnTo>
                <a:lnTo>
                  <a:pt x="37039" y="767"/>
                </a:lnTo>
                <a:lnTo>
                  <a:pt x="25374" y="0"/>
                </a:lnTo>
                <a:close/>
              </a:path>
              <a:path w="59690" h="67309">
                <a:moveTo>
                  <a:pt x="41562" y="41465"/>
                </a:moveTo>
                <a:lnTo>
                  <a:pt x="21310" y="41465"/>
                </a:lnTo>
                <a:lnTo>
                  <a:pt x="22224" y="41655"/>
                </a:lnTo>
                <a:lnTo>
                  <a:pt x="23914" y="42443"/>
                </a:lnTo>
                <a:lnTo>
                  <a:pt x="41236" y="67182"/>
                </a:lnTo>
                <a:lnTo>
                  <a:pt x="59613" y="67182"/>
                </a:lnTo>
                <a:lnTo>
                  <a:pt x="45491" y="46291"/>
                </a:lnTo>
                <a:lnTo>
                  <a:pt x="44729" y="45237"/>
                </a:lnTo>
                <a:lnTo>
                  <a:pt x="42973" y="43002"/>
                </a:lnTo>
                <a:lnTo>
                  <a:pt x="42163" y="42075"/>
                </a:lnTo>
                <a:lnTo>
                  <a:pt x="41562" y="41465"/>
                </a:lnTo>
                <a:close/>
              </a:path>
              <a:path w="59690" h="67309">
                <a:moveTo>
                  <a:pt x="51974" y="11341"/>
                </a:moveTo>
                <a:lnTo>
                  <a:pt x="36309" y="11341"/>
                </a:lnTo>
                <a:lnTo>
                  <a:pt x="40271" y="13385"/>
                </a:lnTo>
                <a:lnTo>
                  <a:pt x="40271" y="26517"/>
                </a:lnTo>
                <a:lnTo>
                  <a:pt x="31826" y="28054"/>
                </a:lnTo>
                <a:lnTo>
                  <a:pt x="50765" y="28054"/>
                </a:lnTo>
                <a:lnTo>
                  <a:pt x="51561" y="26733"/>
                </a:lnTo>
                <a:lnTo>
                  <a:pt x="53073" y="22783"/>
                </a:lnTo>
                <a:lnTo>
                  <a:pt x="53466" y="20612"/>
                </a:lnTo>
                <a:lnTo>
                  <a:pt x="53466" y="18262"/>
                </a:lnTo>
                <a:lnTo>
                  <a:pt x="51974" y="1134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667279" y="762609"/>
            <a:ext cx="55244" cy="68580"/>
          </a:xfrm>
          <a:custGeom>
            <a:avLst/>
            <a:gdLst/>
            <a:ahLst/>
            <a:cxnLst/>
            <a:rect l="l" t="t" r="r" b="b"/>
            <a:pathLst>
              <a:path w="55244" h="68580">
                <a:moveTo>
                  <a:pt x="16052" y="0"/>
                </a:moveTo>
                <a:lnTo>
                  <a:pt x="0" y="0"/>
                </a:lnTo>
                <a:lnTo>
                  <a:pt x="0" y="38785"/>
                </a:lnTo>
                <a:lnTo>
                  <a:pt x="1498" y="51720"/>
                </a:lnTo>
                <a:lnTo>
                  <a:pt x="6242" y="60960"/>
                </a:lnTo>
                <a:lnTo>
                  <a:pt x="14605" y="66503"/>
                </a:lnTo>
                <a:lnTo>
                  <a:pt x="26962" y="68351"/>
                </a:lnTo>
                <a:lnTo>
                  <a:pt x="39704" y="66460"/>
                </a:lnTo>
                <a:lnTo>
                  <a:pt x="48345" y="60786"/>
                </a:lnTo>
                <a:lnTo>
                  <a:pt x="51204" y="55283"/>
                </a:lnTo>
                <a:lnTo>
                  <a:pt x="18567" y="55283"/>
                </a:lnTo>
                <a:lnTo>
                  <a:pt x="16140" y="50038"/>
                </a:lnTo>
                <a:lnTo>
                  <a:pt x="16052" y="0"/>
                </a:lnTo>
                <a:close/>
              </a:path>
              <a:path w="55244" h="68580">
                <a:moveTo>
                  <a:pt x="54813" y="0"/>
                </a:moveTo>
                <a:lnTo>
                  <a:pt x="38798" y="0"/>
                </a:lnTo>
                <a:lnTo>
                  <a:pt x="38798" y="50038"/>
                </a:lnTo>
                <a:lnTo>
                  <a:pt x="36372" y="55283"/>
                </a:lnTo>
                <a:lnTo>
                  <a:pt x="51204" y="55283"/>
                </a:lnTo>
                <a:lnTo>
                  <a:pt x="53258" y="51329"/>
                </a:lnTo>
                <a:lnTo>
                  <a:pt x="54731" y="38785"/>
                </a:lnTo>
                <a:lnTo>
                  <a:pt x="548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247404" y="701141"/>
            <a:ext cx="114935" cy="132715"/>
          </a:xfrm>
          <a:custGeom>
            <a:avLst/>
            <a:gdLst/>
            <a:ahLst/>
            <a:cxnLst/>
            <a:rect l="l" t="t" r="r" b="b"/>
            <a:pathLst>
              <a:path w="114934" h="132715">
                <a:moveTo>
                  <a:pt x="58775" y="0"/>
                </a:moveTo>
                <a:lnTo>
                  <a:pt x="18783" y="15913"/>
                </a:lnTo>
                <a:lnTo>
                  <a:pt x="1088" y="53537"/>
                </a:lnTo>
                <a:lnTo>
                  <a:pt x="0" y="69443"/>
                </a:lnTo>
                <a:lnTo>
                  <a:pt x="1152" y="84201"/>
                </a:lnTo>
                <a:lnTo>
                  <a:pt x="20843" y="120773"/>
                </a:lnTo>
                <a:lnTo>
                  <a:pt x="57581" y="132194"/>
                </a:lnTo>
                <a:lnTo>
                  <a:pt x="75346" y="130079"/>
                </a:lnTo>
                <a:lnTo>
                  <a:pt x="88006" y="124960"/>
                </a:lnTo>
                <a:lnTo>
                  <a:pt x="96506" y="118476"/>
                </a:lnTo>
                <a:lnTo>
                  <a:pt x="101790" y="112268"/>
                </a:lnTo>
                <a:lnTo>
                  <a:pt x="104995" y="106553"/>
                </a:lnTo>
                <a:lnTo>
                  <a:pt x="53162" y="106553"/>
                </a:lnTo>
                <a:lnTo>
                  <a:pt x="47840" y="104394"/>
                </a:lnTo>
                <a:lnTo>
                  <a:pt x="36715" y="65659"/>
                </a:lnTo>
                <a:lnTo>
                  <a:pt x="37496" y="51988"/>
                </a:lnTo>
                <a:lnTo>
                  <a:pt x="106330" y="25641"/>
                </a:lnTo>
                <a:lnTo>
                  <a:pt x="103911" y="21297"/>
                </a:lnTo>
                <a:lnTo>
                  <a:pt x="93831" y="10622"/>
                </a:lnTo>
                <a:lnTo>
                  <a:pt x="82357" y="4105"/>
                </a:lnTo>
                <a:lnTo>
                  <a:pt x="70376" y="859"/>
                </a:lnTo>
                <a:lnTo>
                  <a:pt x="58775" y="0"/>
                </a:lnTo>
                <a:close/>
              </a:path>
              <a:path w="114934" h="132715">
                <a:moveTo>
                  <a:pt x="106330" y="25641"/>
                </a:moveTo>
                <a:lnTo>
                  <a:pt x="65011" y="25641"/>
                </a:lnTo>
                <a:lnTo>
                  <a:pt x="68821" y="28232"/>
                </a:lnTo>
                <a:lnTo>
                  <a:pt x="70954" y="30378"/>
                </a:lnTo>
                <a:lnTo>
                  <a:pt x="78078" y="69443"/>
                </a:lnTo>
                <a:lnTo>
                  <a:pt x="77817" y="78929"/>
                </a:lnTo>
                <a:lnTo>
                  <a:pt x="53162" y="106553"/>
                </a:lnTo>
                <a:lnTo>
                  <a:pt x="104995" y="106553"/>
                </a:lnTo>
                <a:lnTo>
                  <a:pt x="108253" y="100742"/>
                </a:lnTo>
                <a:lnTo>
                  <a:pt x="112234" y="88263"/>
                </a:lnTo>
                <a:lnTo>
                  <a:pt x="114250" y="75000"/>
                </a:lnTo>
                <a:lnTo>
                  <a:pt x="114820" y="61125"/>
                </a:lnTo>
                <a:lnTo>
                  <a:pt x="114398" y="51231"/>
                </a:lnTo>
                <a:lnTo>
                  <a:pt x="112775" y="41244"/>
                </a:lnTo>
                <a:lnTo>
                  <a:pt x="109448" y="31241"/>
                </a:lnTo>
                <a:lnTo>
                  <a:pt x="106330" y="2564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412237" y="730059"/>
            <a:ext cx="0" cy="100965"/>
          </a:xfrm>
          <a:custGeom>
            <a:avLst/>
            <a:gdLst/>
            <a:ahLst/>
            <a:cxnLst/>
            <a:rect l="l" t="t" r="r" b="b"/>
            <a:pathLst>
              <a:path h="100965">
                <a:moveTo>
                  <a:pt x="0" y="0"/>
                </a:moveTo>
                <a:lnTo>
                  <a:pt x="0" y="100774"/>
                </a:lnTo>
              </a:path>
            </a:pathLst>
          </a:custGeom>
          <a:ln w="3332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365970" y="716464"/>
            <a:ext cx="92710" cy="0"/>
          </a:xfrm>
          <a:custGeom>
            <a:avLst/>
            <a:gdLst/>
            <a:ahLst/>
            <a:cxnLst/>
            <a:rect l="l" t="t" r="r" b="b"/>
            <a:pathLst>
              <a:path w="92709">
                <a:moveTo>
                  <a:pt x="0" y="0"/>
                </a:moveTo>
                <a:lnTo>
                  <a:pt x="92595" y="0"/>
                </a:lnTo>
              </a:path>
            </a:pathLst>
          </a:custGeom>
          <a:ln w="2719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462414" y="700531"/>
            <a:ext cx="96520" cy="132715"/>
          </a:xfrm>
          <a:custGeom>
            <a:avLst/>
            <a:gdLst/>
            <a:ahLst/>
            <a:cxnLst/>
            <a:rect l="l" t="t" r="r" b="b"/>
            <a:pathLst>
              <a:path w="96519" h="132715">
                <a:moveTo>
                  <a:pt x="60604" y="0"/>
                </a:moveTo>
                <a:lnTo>
                  <a:pt x="20108" y="14464"/>
                </a:lnTo>
                <a:lnTo>
                  <a:pt x="480" y="57577"/>
                </a:lnTo>
                <a:lnTo>
                  <a:pt x="0" y="68719"/>
                </a:lnTo>
                <a:lnTo>
                  <a:pt x="706" y="81443"/>
                </a:lnTo>
                <a:lnTo>
                  <a:pt x="24951" y="123634"/>
                </a:lnTo>
                <a:lnTo>
                  <a:pt x="56375" y="132206"/>
                </a:lnTo>
                <a:lnTo>
                  <a:pt x="70530" y="130987"/>
                </a:lnTo>
                <a:lnTo>
                  <a:pt x="81599" y="127911"/>
                </a:lnTo>
                <a:lnTo>
                  <a:pt x="90031" y="123705"/>
                </a:lnTo>
                <a:lnTo>
                  <a:pt x="96278" y="119100"/>
                </a:lnTo>
                <a:lnTo>
                  <a:pt x="87626" y="105460"/>
                </a:lnTo>
                <a:lnTo>
                  <a:pt x="55867" y="105460"/>
                </a:lnTo>
                <a:lnTo>
                  <a:pt x="49161" y="104203"/>
                </a:lnTo>
                <a:lnTo>
                  <a:pt x="37697" y="53228"/>
                </a:lnTo>
                <a:lnTo>
                  <a:pt x="38552" y="45812"/>
                </a:lnTo>
                <a:lnTo>
                  <a:pt x="83116" y="26733"/>
                </a:lnTo>
                <a:lnTo>
                  <a:pt x="93179" y="9232"/>
                </a:lnTo>
                <a:lnTo>
                  <a:pt x="89281" y="6506"/>
                </a:lnTo>
                <a:lnTo>
                  <a:pt x="82983" y="3459"/>
                </a:lnTo>
                <a:lnTo>
                  <a:pt x="73639" y="990"/>
                </a:lnTo>
                <a:lnTo>
                  <a:pt x="60604" y="0"/>
                </a:lnTo>
                <a:close/>
              </a:path>
              <a:path w="96519" h="132715">
                <a:moveTo>
                  <a:pt x="82092" y="96735"/>
                </a:moveTo>
                <a:lnTo>
                  <a:pt x="73520" y="105206"/>
                </a:lnTo>
                <a:lnTo>
                  <a:pt x="63246" y="105460"/>
                </a:lnTo>
                <a:lnTo>
                  <a:pt x="87626" y="105460"/>
                </a:lnTo>
                <a:lnTo>
                  <a:pt x="82092" y="96735"/>
                </a:lnTo>
                <a:close/>
              </a:path>
              <a:path w="96519" h="132715">
                <a:moveTo>
                  <a:pt x="83116" y="26733"/>
                </a:moveTo>
                <a:lnTo>
                  <a:pt x="65887" y="26733"/>
                </a:lnTo>
                <a:lnTo>
                  <a:pt x="72834" y="28447"/>
                </a:lnTo>
                <a:lnTo>
                  <a:pt x="79209" y="33527"/>
                </a:lnTo>
                <a:lnTo>
                  <a:pt x="83116" y="2673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44500" y="312128"/>
            <a:ext cx="13172753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dirty="0" smtClean="0"/>
              <a:t>Заказчики и поставщики в электронном магазине</a:t>
            </a:r>
            <a:endParaRPr spc="1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75573" y="2870200"/>
            <a:ext cx="11267227" cy="663258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>
              <a:tabLst>
                <a:tab pos="4486275" algn="l"/>
              </a:tabLst>
            </a:pPr>
            <a:r>
              <a:rPr lang="ru-RU" sz="2600" dirty="0" smtClean="0">
                <a:solidFill>
                  <a:srgbClr val="ED1945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Субъекты</a:t>
            </a:r>
          </a:p>
          <a:p>
            <a:pPr>
              <a:tabLst>
                <a:tab pos="4486275" algn="l"/>
              </a:tabLst>
            </a:pPr>
            <a:endParaRPr lang="ru-RU" sz="2600" dirty="0" smtClean="0">
              <a:solidFill>
                <a:srgbClr val="000000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>
              <a:tabLst>
                <a:tab pos="4486275" algn="l"/>
              </a:tabLst>
            </a:pPr>
            <a:r>
              <a:rPr lang="ru-RU" sz="2600" dirty="0" smtClean="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Московская область </a:t>
            </a:r>
          </a:p>
          <a:p>
            <a:pPr>
              <a:tabLst>
                <a:tab pos="4486275" algn="l"/>
              </a:tabLst>
            </a:pPr>
            <a:endParaRPr lang="ru-RU" sz="2600" dirty="0" smtClean="0">
              <a:solidFill>
                <a:srgbClr val="000000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>
              <a:tabLst>
                <a:tab pos="4486275" algn="l"/>
              </a:tabLst>
            </a:pPr>
            <a:r>
              <a:rPr lang="ru-RU" sz="2600" dirty="0" smtClean="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Волгоградская область</a:t>
            </a:r>
          </a:p>
          <a:p>
            <a:pPr>
              <a:tabLst>
                <a:tab pos="4486275" algn="l"/>
              </a:tabLst>
            </a:pPr>
            <a:endParaRPr lang="ru-RU" sz="2600" dirty="0" smtClean="0">
              <a:solidFill>
                <a:srgbClr val="000000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>
              <a:tabLst>
                <a:tab pos="4486275" algn="l"/>
              </a:tabLst>
            </a:pPr>
            <a:r>
              <a:rPr lang="ru-RU" sz="2600" dirty="0" smtClean="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Иркутская область</a:t>
            </a:r>
          </a:p>
          <a:p>
            <a:pPr>
              <a:tabLst>
                <a:tab pos="4486275" algn="l"/>
              </a:tabLst>
            </a:pPr>
            <a:endParaRPr lang="ru-RU" sz="2600" dirty="0" smtClean="0">
              <a:solidFill>
                <a:srgbClr val="000000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>
              <a:tabLst>
                <a:tab pos="4486275" algn="l"/>
              </a:tabLst>
            </a:pPr>
            <a:r>
              <a:rPr lang="ru-RU" sz="2600" dirty="0" smtClean="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Тюменская область</a:t>
            </a:r>
          </a:p>
          <a:p>
            <a:pPr>
              <a:tabLst>
                <a:tab pos="4486275" algn="l"/>
              </a:tabLst>
            </a:pPr>
            <a:endParaRPr lang="ru-RU" sz="2600" dirty="0" smtClean="0">
              <a:solidFill>
                <a:srgbClr val="000000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>
              <a:tabLst>
                <a:tab pos="4486275" algn="l"/>
              </a:tabLst>
            </a:pPr>
            <a:r>
              <a:rPr lang="ru-RU" sz="2600" dirty="0" smtClean="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Кемеровская область</a:t>
            </a:r>
          </a:p>
          <a:p>
            <a:pPr>
              <a:tabLst>
                <a:tab pos="4486275" algn="l"/>
              </a:tabLst>
            </a:pPr>
            <a:endParaRPr lang="ru-RU" sz="2600" dirty="0" smtClean="0">
              <a:solidFill>
                <a:srgbClr val="000000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>
              <a:tabLst>
                <a:tab pos="4486275" algn="l"/>
              </a:tabLst>
            </a:pPr>
            <a:r>
              <a:rPr lang="ru-RU" sz="2600" dirty="0" smtClean="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Ивановская область</a:t>
            </a:r>
          </a:p>
          <a:p>
            <a:pPr>
              <a:tabLst>
                <a:tab pos="4486275" algn="l"/>
              </a:tabLst>
            </a:pPr>
            <a:endParaRPr lang="ru-RU" sz="2600" dirty="0" smtClean="0">
              <a:solidFill>
                <a:srgbClr val="000000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>
              <a:tabLst>
                <a:tab pos="4486275" algn="l"/>
              </a:tabLst>
            </a:pPr>
            <a:r>
              <a:rPr lang="ru-RU" sz="2600" dirty="0" smtClean="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Челябинская область</a:t>
            </a:r>
            <a:r>
              <a:rPr lang="ru-RU" sz="2600" dirty="0" smtClean="0">
                <a:latin typeface="Segoe UI Semibold" panose="020B0702040204020203" pitchFamily="34" charset="0"/>
                <a:cs typeface="Segoe UI Semibold" panose="020B0702040204020203" pitchFamily="34" charset="0"/>
              </a:rPr>
              <a:t> </a:t>
            </a:r>
          </a:p>
          <a:p>
            <a:pPr marL="450850">
              <a:tabLst>
                <a:tab pos="4486275" algn="l"/>
              </a:tabLst>
            </a:pPr>
            <a:endParaRPr lang="ru-RU" sz="2600" dirty="0" smtClean="0">
              <a:solidFill>
                <a:srgbClr val="000000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>
              <a:tabLst>
                <a:tab pos="4486275" algn="l"/>
              </a:tabLst>
            </a:pPr>
            <a:r>
              <a:rPr lang="ru-RU" sz="2600" dirty="0" smtClean="0">
                <a:solidFill>
                  <a:srgbClr val="ED1945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Корпоративные клиенты</a:t>
            </a:r>
          </a:p>
          <a:p>
            <a:pPr>
              <a:tabLst>
                <a:tab pos="4486275" algn="l"/>
              </a:tabLst>
            </a:pPr>
            <a:endParaRPr lang="ru-RU" sz="2600" dirty="0">
              <a:solidFill>
                <a:srgbClr val="000000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>
              <a:tabLst>
                <a:tab pos="4486275" algn="l"/>
              </a:tabLst>
            </a:pPr>
            <a:r>
              <a:rPr lang="ru-RU" sz="2600" dirty="0" smtClean="0">
                <a:solidFill>
                  <a:srgbClr val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РЖД</a:t>
            </a:r>
            <a:endParaRPr lang="ru-RU" sz="2600" dirty="0">
              <a:solidFill>
                <a:srgbClr val="000000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>
              <a:tabLst>
                <a:tab pos="4486275" algn="l"/>
              </a:tabLst>
            </a:pPr>
            <a:endParaRPr lang="ru-RU" sz="2600" dirty="0" smtClean="0">
              <a:solidFill>
                <a:srgbClr val="000000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>
              <a:tabLst>
                <a:tab pos="4486275" algn="l"/>
              </a:tabLst>
            </a:pPr>
            <a:endParaRPr lang="ru-RU" sz="2600" dirty="0">
              <a:solidFill>
                <a:srgbClr val="000000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>
              <a:tabLst>
                <a:tab pos="4486275" algn="l"/>
              </a:tabLst>
            </a:pPr>
            <a:r>
              <a:rPr lang="ru-RU" sz="2600" dirty="0" smtClean="0">
                <a:latin typeface="Segoe UI Semibold" panose="020B0702040204020203" pitchFamily="34" charset="0"/>
                <a:cs typeface="Segoe UI Semibold" panose="020B0702040204020203" pitchFamily="34" charset="0"/>
              </a:rPr>
              <a:t>Московский </a:t>
            </a:r>
          </a:p>
          <a:p>
            <a:pPr>
              <a:tabLst>
                <a:tab pos="4486275" algn="l"/>
              </a:tabLst>
            </a:pPr>
            <a:r>
              <a:rPr lang="ru-RU" sz="2600" dirty="0" smtClean="0">
                <a:latin typeface="Segoe UI Semibold" panose="020B0702040204020203" pitchFamily="34" charset="0"/>
                <a:cs typeface="Segoe UI Semibold" panose="020B0702040204020203" pitchFamily="34" charset="0"/>
              </a:rPr>
              <a:t>метрополитен</a:t>
            </a:r>
          </a:p>
          <a:p>
            <a:pPr>
              <a:tabLst>
                <a:tab pos="4486275" algn="l"/>
              </a:tabLst>
            </a:pPr>
            <a:endParaRPr lang="ru-RU" sz="2600" dirty="0" smtClean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>
              <a:tabLst>
                <a:tab pos="4486275" algn="l"/>
              </a:tabLst>
            </a:pPr>
            <a:endParaRPr lang="ru-RU" sz="2600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>
              <a:tabLst>
                <a:tab pos="4486275" algn="l"/>
              </a:tabLst>
            </a:pPr>
            <a:r>
              <a:rPr lang="ru-RU" sz="2600" dirty="0" smtClean="0">
                <a:latin typeface="Segoe UI Semibold" panose="020B0702040204020203" pitchFamily="34" charset="0"/>
                <a:cs typeface="Segoe UI Semibold" panose="020B0702040204020203" pitchFamily="34" charset="0"/>
              </a:rPr>
              <a:t>Гознак </a:t>
            </a:r>
            <a:endParaRPr lang="en-US" sz="2600" dirty="0" smtClean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>
              <a:tabLst>
                <a:tab pos="4486275" algn="l"/>
              </a:tabLst>
            </a:pPr>
            <a:endParaRPr lang="en-US" sz="2600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>
              <a:tabLst>
                <a:tab pos="4486275" algn="l"/>
              </a:tabLst>
            </a:pPr>
            <a:endParaRPr lang="en-US" sz="2600" dirty="0" smtClean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23428" y="1345948"/>
            <a:ext cx="10200172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Проект активно </a:t>
            </a:r>
            <a:r>
              <a:rPr lang="ru-RU" sz="22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развивается </a:t>
            </a:r>
            <a:r>
              <a:rPr lang="ru-RU" sz="2200" dirty="0" smtClea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регионах, городах </a:t>
            </a:r>
            <a:r>
              <a:rPr lang="ru-RU" sz="22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 крупных организациях. На данный момент </a:t>
            </a:r>
            <a:r>
              <a:rPr lang="ru-RU" sz="2200" dirty="0" smtClea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электронном магазине</a:t>
            </a:r>
            <a:r>
              <a:rPr lang="en-US" sz="2200" dirty="0" smtClea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2200" dirty="0" smtClea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представлены заказчики и поставщики всех субъектов РФ. </a:t>
            </a:r>
          </a:p>
          <a:p>
            <a:pPr>
              <a:spcBef>
                <a:spcPts val="600"/>
              </a:spcBef>
            </a:pPr>
            <a:r>
              <a:rPr lang="ru-RU" sz="2200" b="1" dirty="0" smtClea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числе наиболее «активных»:</a:t>
            </a:r>
            <a:endParaRPr lang="ru-RU" sz="2200" b="1" dirty="0">
              <a:solidFill>
                <a:srgbClr val="0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0" name="object 38"/>
          <p:cNvSpPr/>
          <p:nvPr/>
        </p:nvSpPr>
        <p:spPr>
          <a:xfrm>
            <a:off x="5842000" y="2882425"/>
            <a:ext cx="110584" cy="5816245"/>
          </a:xfrm>
          <a:custGeom>
            <a:avLst/>
            <a:gdLst/>
            <a:ahLst/>
            <a:cxnLst/>
            <a:rect l="l" t="t" r="r" b="b"/>
            <a:pathLst>
              <a:path h="7213600">
                <a:moveTo>
                  <a:pt x="0" y="0"/>
                </a:moveTo>
                <a:lnTo>
                  <a:pt x="0" y="7213600"/>
                </a:lnTo>
              </a:path>
            </a:pathLst>
          </a:custGeom>
          <a:ln w="12700">
            <a:solidFill>
              <a:srgbClr val="333F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8" name="Рисунок 7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394" y="8264331"/>
            <a:ext cx="490068" cy="628566"/>
          </a:xfrm>
          <a:prstGeom prst="rect">
            <a:avLst/>
          </a:prstGeom>
        </p:spPr>
      </p:pic>
      <p:pic>
        <p:nvPicPr>
          <p:cNvPr id="79" name="Рисунок 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486" y="7594600"/>
            <a:ext cx="753269" cy="530427"/>
          </a:xfrm>
          <a:prstGeom prst="rect">
            <a:avLst/>
          </a:prstGeom>
        </p:spPr>
      </p:pic>
      <p:pic>
        <p:nvPicPr>
          <p:cNvPr id="80" name="Рисунок 7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400" y="6756400"/>
            <a:ext cx="492928" cy="615547"/>
          </a:xfrm>
          <a:prstGeom prst="rect">
            <a:avLst/>
          </a:prstGeom>
        </p:spPr>
      </p:pic>
      <p:pic>
        <p:nvPicPr>
          <p:cNvPr id="81" name="Рисунок 8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838" y="5910605"/>
            <a:ext cx="780162" cy="617195"/>
          </a:xfrm>
          <a:prstGeom prst="rect">
            <a:avLst/>
          </a:prstGeom>
        </p:spPr>
      </p:pic>
      <p:pic>
        <p:nvPicPr>
          <p:cNvPr id="82" name="Рисунок 8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968" y="5144251"/>
            <a:ext cx="498385" cy="621549"/>
          </a:xfrm>
          <a:prstGeom prst="rect">
            <a:avLst/>
          </a:prstGeom>
        </p:spPr>
      </p:pic>
      <p:pic>
        <p:nvPicPr>
          <p:cNvPr id="83" name="Рисунок 8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707" y="4318000"/>
            <a:ext cx="579845" cy="597240"/>
          </a:xfrm>
          <a:prstGeom prst="rect">
            <a:avLst/>
          </a:prstGeom>
        </p:spPr>
      </p:pic>
      <p:pic>
        <p:nvPicPr>
          <p:cNvPr id="84" name="Рисунок 8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394" y="3556000"/>
            <a:ext cx="487537" cy="619172"/>
          </a:xfrm>
          <a:prstGeom prst="rect">
            <a:avLst/>
          </a:prstGeom>
        </p:spPr>
      </p:pic>
      <p:pic>
        <p:nvPicPr>
          <p:cNvPr id="85" name="Рисунок 8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0659" y="3391749"/>
            <a:ext cx="1540931" cy="9476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0" y="6026799"/>
            <a:ext cx="1186801" cy="118680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5507" y="4634680"/>
            <a:ext cx="939043" cy="1131120"/>
          </a:xfrm>
          <a:prstGeom prst="rect">
            <a:avLst/>
          </a:prstGeom>
        </p:spPr>
      </p:pic>
      <p:sp>
        <p:nvSpPr>
          <p:cNvPr id="107" name="object 8"/>
          <p:cNvSpPr/>
          <p:nvPr/>
        </p:nvSpPr>
        <p:spPr>
          <a:xfrm>
            <a:off x="11404600" y="1341339"/>
            <a:ext cx="4851399" cy="787912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4"/>
          <p:cNvSpPr/>
          <p:nvPr/>
        </p:nvSpPr>
        <p:spPr>
          <a:xfrm>
            <a:off x="8260240" y="7528481"/>
            <a:ext cx="3372960" cy="1757097"/>
          </a:xfrm>
          <a:custGeom>
            <a:avLst/>
            <a:gdLst/>
            <a:ahLst/>
            <a:cxnLst/>
            <a:rect l="l" t="t" r="r" b="b"/>
            <a:pathLst>
              <a:path w="3243579" h="2951479">
                <a:moveTo>
                  <a:pt x="3060827" y="0"/>
                </a:moveTo>
                <a:lnTo>
                  <a:pt x="182448" y="0"/>
                </a:lnTo>
                <a:lnTo>
                  <a:pt x="76970" y="2850"/>
                </a:lnTo>
                <a:lnTo>
                  <a:pt x="22806" y="22804"/>
                </a:lnTo>
                <a:lnTo>
                  <a:pt x="2850" y="76964"/>
                </a:lnTo>
                <a:lnTo>
                  <a:pt x="0" y="182435"/>
                </a:lnTo>
                <a:lnTo>
                  <a:pt x="0" y="2768879"/>
                </a:lnTo>
                <a:lnTo>
                  <a:pt x="2850" y="2874357"/>
                </a:lnTo>
                <a:lnTo>
                  <a:pt x="22806" y="2928521"/>
                </a:lnTo>
                <a:lnTo>
                  <a:pt x="76970" y="2948476"/>
                </a:lnTo>
                <a:lnTo>
                  <a:pt x="182448" y="2951327"/>
                </a:lnTo>
                <a:lnTo>
                  <a:pt x="3060827" y="2951327"/>
                </a:lnTo>
                <a:lnTo>
                  <a:pt x="3166297" y="2948476"/>
                </a:lnTo>
                <a:lnTo>
                  <a:pt x="3220458" y="2928521"/>
                </a:lnTo>
                <a:lnTo>
                  <a:pt x="3240411" y="2874357"/>
                </a:lnTo>
                <a:lnTo>
                  <a:pt x="3243262" y="2768879"/>
                </a:lnTo>
                <a:lnTo>
                  <a:pt x="3243262" y="182435"/>
                </a:lnTo>
                <a:lnTo>
                  <a:pt x="3240411" y="76964"/>
                </a:lnTo>
                <a:lnTo>
                  <a:pt x="3220458" y="22804"/>
                </a:lnTo>
                <a:lnTo>
                  <a:pt x="3166297" y="2850"/>
                </a:lnTo>
                <a:lnTo>
                  <a:pt x="3060827" y="0"/>
                </a:lnTo>
                <a:close/>
              </a:path>
            </a:pathLst>
          </a:custGeom>
          <a:solidFill>
            <a:srgbClr val="ED19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5"/>
          <p:cNvSpPr/>
          <p:nvPr/>
        </p:nvSpPr>
        <p:spPr>
          <a:xfrm>
            <a:off x="8141304" y="7403005"/>
            <a:ext cx="3372960" cy="1757097"/>
          </a:xfrm>
          <a:custGeom>
            <a:avLst/>
            <a:gdLst/>
            <a:ahLst/>
            <a:cxnLst/>
            <a:rect l="l" t="t" r="r" b="b"/>
            <a:pathLst>
              <a:path w="3243579" h="2951479">
                <a:moveTo>
                  <a:pt x="3060827" y="0"/>
                </a:moveTo>
                <a:lnTo>
                  <a:pt x="182448" y="0"/>
                </a:lnTo>
                <a:lnTo>
                  <a:pt x="76970" y="2850"/>
                </a:lnTo>
                <a:lnTo>
                  <a:pt x="22806" y="22804"/>
                </a:lnTo>
                <a:lnTo>
                  <a:pt x="2850" y="76964"/>
                </a:lnTo>
                <a:lnTo>
                  <a:pt x="0" y="182435"/>
                </a:lnTo>
                <a:lnTo>
                  <a:pt x="0" y="2768879"/>
                </a:lnTo>
                <a:lnTo>
                  <a:pt x="2850" y="2874357"/>
                </a:lnTo>
                <a:lnTo>
                  <a:pt x="22806" y="2928521"/>
                </a:lnTo>
                <a:lnTo>
                  <a:pt x="76970" y="2948476"/>
                </a:lnTo>
                <a:lnTo>
                  <a:pt x="182448" y="2951327"/>
                </a:lnTo>
                <a:lnTo>
                  <a:pt x="3060827" y="2951327"/>
                </a:lnTo>
                <a:lnTo>
                  <a:pt x="3166297" y="2948476"/>
                </a:lnTo>
                <a:lnTo>
                  <a:pt x="3220458" y="2928521"/>
                </a:lnTo>
                <a:lnTo>
                  <a:pt x="3240411" y="2874357"/>
                </a:lnTo>
                <a:lnTo>
                  <a:pt x="3243262" y="2768879"/>
                </a:lnTo>
                <a:lnTo>
                  <a:pt x="3243262" y="182435"/>
                </a:lnTo>
                <a:lnTo>
                  <a:pt x="3240411" y="76964"/>
                </a:lnTo>
                <a:lnTo>
                  <a:pt x="3220458" y="22804"/>
                </a:lnTo>
                <a:lnTo>
                  <a:pt x="3166297" y="2850"/>
                </a:lnTo>
                <a:lnTo>
                  <a:pt x="3060827" y="0"/>
                </a:lnTo>
                <a:close/>
              </a:path>
            </a:pathLst>
          </a:custGeom>
          <a:solidFill>
            <a:srgbClr val="333F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6"/>
          <p:cNvSpPr txBox="1"/>
          <p:nvPr/>
        </p:nvSpPr>
        <p:spPr>
          <a:xfrm>
            <a:off x="8141304" y="7572581"/>
            <a:ext cx="3285038" cy="124649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2065" marR="5080" algn="ctr">
              <a:lnSpc>
                <a:spcPct val="100000"/>
              </a:lnSpc>
            </a:pPr>
            <a:r>
              <a:rPr lang="ru-RU" sz="2700" b="1" spc="-5" dirty="0" smtClean="0">
                <a:solidFill>
                  <a:srgbClr val="FFFFFF"/>
                </a:solidFill>
                <a:latin typeface="Segoe UI"/>
                <a:cs typeface="Segoe UI"/>
              </a:rPr>
              <a:t>На платформе</a:t>
            </a:r>
            <a:r>
              <a:rPr lang="en-US" sz="2700" b="1" spc="-5" dirty="0" smtClean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lang="ru-RU" sz="2700" b="1" spc="-5" dirty="0" smtClean="0">
                <a:solidFill>
                  <a:srgbClr val="FFFFFF"/>
                </a:solidFill>
                <a:latin typeface="Segoe UI"/>
                <a:cs typeface="Segoe UI"/>
              </a:rPr>
              <a:t>проведено </a:t>
            </a:r>
            <a:r>
              <a:rPr lang="ru-RU" sz="2700" b="1" spc="-5" dirty="0">
                <a:solidFill>
                  <a:srgbClr val="FFFFFF"/>
                </a:solidFill>
                <a:latin typeface="Segoe UI"/>
                <a:cs typeface="Segoe UI"/>
              </a:rPr>
              <a:t>более </a:t>
            </a:r>
          </a:p>
          <a:p>
            <a:pPr marL="12065" marR="5080" algn="ctr">
              <a:lnSpc>
                <a:spcPct val="100000"/>
              </a:lnSpc>
            </a:pPr>
            <a:r>
              <a:rPr lang="ru-RU" sz="2700" b="1" spc="-5" dirty="0">
                <a:solidFill>
                  <a:srgbClr val="FFFFFF"/>
                </a:solidFill>
                <a:latin typeface="Segoe UI"/>
                <a:cs typeface="Segoe UI"/>
              </a:rPr>
              <a:t>200 000 закупок</a:t>
            </a:r>
          </a:p>
        </p:txBody>
      </p:sp>
      <p:sp>
        <p:nvSpPr>
          <p:cNvPr id="70" name="object 12"/>
          <p:cNvSpPr/>
          <p:nvPr/>
        </p:nvSpPr>
        <p:spPr>
          <a:xfrm>
            <a:off x="456081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3"/>
          <p:cNvSpPr/>
          <p:nvPr/>
        </p:nvSpPr>
        <p:spPr>
          <a:xfrm>
            <a:off x="9087589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6"/>
          <p:cNvSpPr/>
          <p:nvPr/>
        </p:nvSpPr>
        <p:spPr>
          <a:xfrm>
            <a:off x="13617253" y="934778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ln w="317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7"/>
          <p:cNvSpPr/>
          <p:nvPr/>
        </p:nvSpPr>
        <p:spPr>
          <a:xfrm>
            <a:off x="15429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8"/>
          <p:cNvSpPr/>
          <p:nvPr/>
        </p:nvSpPr>
        <p:spPr>
          <a:xfrm>
            <a:off x="30571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9"/>
          <p:cNvSpPr/>
          <p:nvPr/>
        </p:nvSpPr>
        <p:spPr>
          <a:xfrm>
            <a:off x="606973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ED1945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20"/>
          <p:cNvSpPr/>
          <p:nvPr/>
        </p:nvSpPr>
        <p:spPr>
          <a:xfrm>
            <a:off x="10596514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21"/>
          <p:cNvSpPr/>
          <p:nvPr/>
        </p:nvSpPr>
        <p:spPr>
          <a:xfrm>
            <a:off x="305188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22"/>
          <p:cNvSpPr/>
          <p:nvPr/>
        </p:nvSpPr>
        <p:spPr>
          <a:xfrm>
            <a:off x="75786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54"/>
          <p:cNvSpPr txBox="1"/>
          <p:nvPr/>
        </p:nvSpPr>
        <p:spPr>
          <a:xfrm>
            <a:off x="6243983" y="9557093"/>
            <a:ext cx="116078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z="1000" b="0" spc="30" dirty="0">
                <a:solidFill>
                  <a:srgbClr val="FFFFFF"/>
                </a:solidFill>
                <a:latin typeface="Segoe UI Light"/>
                <a:cs typeface="Segoe UI Light"/>
              </a:rPr>
              <a:t>ЗАКУПКИ</a:t>
            </a:r>
            <a:r>
              <a:rPr sz="1000" b="0" spc="-4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0" dirty="0">
                <a:solidFill>
                  <a:srgbClr val="FFFFFF"/>
                </a:solidFill>
                <a:latin typeface="Segoe UI Light"/>
                <a:cs typeface="Segoe UI Light"/>
              </a:rPr>
              <a:t>МАЛОГО</a:t>
            </a:r>
            <a:endParaRPr sz="1000">
              <a:latin typeface="Segoe UI Light"/>
              <a:cs typeface="Segoe UI Light"/>
            </a:endParaRPr>
          </a:p>
          <a:p>
            <a:pPr marL="4445" algn="ctr">
              <a:lnSpc>
                <a:spcPct val="10000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ОБЪЕМА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117" name="object 57"/>
          <p:cNvSpPr txBox="1">
            <a:spLocks noGrp="1"/>
          </p:cNvSpPr>
          <p:nvPr>
            <p:ph type="ftr" sz="quarter" idx="5"/>
          </p:nvPr>
        </p:nvSpPr>
        <p:spPr>
          <a:xfrm>
            <a:off x="10732848" y="9557093"/>
            <a:ext cx="1241425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pc="35" dirty="0"/>
              <a:t>ДОПОЛНИТЕЛЬНЫЕ</a:t>
            </a:r>
          </a:p>
          <a:p>
            <a:pPr algn="ctr">
              <a:lnSpc>
                <a:spcPct val="100000"/>
              </a:lnSpc>
            </a:pPr>
            <a:r>
              <a:rPr spc="30" dirty="0"/>
              <a:t>ВОЗМОЖНОСТИ</a:t>
            </a:r>
          </a:p>
        </p:txBody>
      </p:sp>
      <p:sp>
        <p:nvSpPr>
          <p:cNvPr id="118" name="object 55"/>
          <p:cNvSpPr txBox="1">
            <a:spLocks noGrp="1"/>
          </p:cNvSpPr>
          <p:nvPr>
            <p:ph type="dt" sz="half" idx="6"/>
          </p:nvPr>
        </p:nvSpPr>
        <p:spPr>
          <a:xfrm>
            <a:off x="7895389" y="9557093"/>
            <a:ext cx="880109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5880" indent="-43180">
              <a:lnSpc>
                <a:spcPts val="1110"/>
              </a:lnSpc>
            </a:pPr>
            <a:r>
              <a:rPr spc="35" dirty="0"/>
              <a:t>ЗА</a:t>
            </a:r>
            <a:r>
              <a:rPr spc="100" dirty="0"/>
              <a:t>К</a:t>
            </a:r>
            <a:r>
              <a:rPr spc="35" dirty="0"/>
              <a:t>ЛЮЧЕНИЕ</a:t>
            </a:r>
          </a:p>
          <a:p>
            <a:pPr marL="55880">
              <a:lnSpc>
                <a:spcPct val="100000"/>
              </a:lnSpc>
            </a:pPr>
            <a:r>
              <a:rPr spc="30" dirty="0"/>
              <a:t>ДОГОВОРОВ</a:t>
            </a:r>
          </a:p>
        </p:txBody>
      </p:sp>
      <p:sp>
        <p:nvSpPr>
          <p:cNvPr id="119" name="object 56"/>
          <p:cNvSpPr txBox="1"/>
          <p:nvPr/>
        </p:nvSpPr>
        <p:spPr>
          <a:xfrm>
            <a:off x="9427047" y="9557093"/>
            <a:ext cx="83439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16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КОНТРОЛЬ</a:t>
            </a:r>
            <a:r>
              <a:rPr sz="1000" b="0" spc="-6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dirty="0">
                <a:solidFill>
                  <a:srgbClr val="FFFFFF"/>
                </a:solidFill>
                <a:latin typeface="Segoe UI Light"/>
                <a:cs typeface="Segoe UI Light"/>
              </a:rPr>
              <a:t>И</a:t>
            </a:r>
            <a:endParaRPr sz="1000">
              <a:latin typeface="Segoe UI Light"/>
              <a:cs typeface="Segoe UI Light"/>
            </a:endParaRPr>
          </a:p>
          <a:p>
            <a:pPr marL="12700">
              <a:lnSpc>
                <a:spcPct val="10000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ОТЧЕТНОСТЬ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120" name="object 58"/>
          <p:cNvSpPr txBox="1"/>
          <p:nvPr/>
        </p:nvSpPr>
        <p:spPr>
          <a:xfrm>
            <a:off x="13857632" y="9557093"/>
            <a:ext cx="1030605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ПРЕИМУЩЕСТВА</a:t>
            </a:r>
            <a:endParaRPr sz="1000">
              <a:latin typeface="Segoe UI Light"/>
              <a:cs typeface="Segoe UI Light"/>
            </a:endParaRPr>
          </a:p>
          <a:p>
            <a:pPr algn="ctr">
              <a:lnSpc>
                <a:spcPct val="100000"/>
              </a:lnSpc>
            </a:pP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ОТС</a:t>
            </a:r>
            <a:r>
              <a:rPr sz="1500" b="0" spc="22" baseline="2777" dirty="0">
                <a:solidFill>
                  <a:srgbClr val="FFFFFF"/>
                </a:solidFill>
                <a:latin typeface="Segoe UI Light"/>
                <a:cs typeface="Segoe UI Light"/>
              </a:rPr>
              <a:t>-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SRM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121" name="object 59"/>
          <p:cNvSpPr txBox="1"/>
          <p:nvPr/>
        </p:nvSpPr>
        <p:spPr>
          <a:xfrm>
            <a:off x="503809" y="9633293"/>
            <a:ext cx="56515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КТО</a:t>
            </a:r>
            <a:r>
              <a:rPr sz="1000" b="0" spc="-5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МЫ?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122" name="object 60"/>
          <p:cNvSpPr txBox="1"/>
          <p:nvPr/>
        </p:nvSpPr>
        <p:spPr>
          <a:xfrm>
            <a:off x="1930745" y="9633293"/>
            <a:ext cx="73850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-5" dirty="0">
                <a:solidFill>
                  <a:srgbClr val="FFFFFF"/>
                </a:solidFill>
                <a:latin typeface="Segoe UI Light"/>
                <a:cs typeface="Segoe UI Light"/>
              </a:rPr>
              <a:t>О</a:t>
            </a:r>
            <a:r>
              <a:rPr sz="1000" b="0" spc="-6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СИСТЕМЕ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123" name="object 61"/>
          <p:cNvSpPr txBox="1"/>
          <p:nvPr/>
        </p:nvSpPr>
        <p:spPr>
          <a:xfrm>
            <a:off x="3280145" y="9633293"/>
            <a:ext cx="10572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ПЛАНИРОВАНИЕ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124" name="object 62"/>
          <p:cNvSpPr txBox="1"/>
          <p:nvPr/>
        </p:nvSpPr>
        <p:spPr>
          <a:xfrm>
            <a:off x="4632899" y="9633293"/>
            <a:ext cx="136969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ПРОЦЕДУРА</a:t>
            </a:r>
            <a:r>
              <a:rPr sz="1000" b="0" spc="-5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ЗАКУПКИ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125" name="object 20"/>
          <p:cNvSpPr txBox="1">
            <a:spLocks/>
          </p:cNvSpPr>
          <p:nvPr/>
        </p:nvSpPr>
        <p:spPr>
          <a:xfrm>
            <a:off x="12238846" y="9557093"/>
            <a:ext cx="124142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/>
              <a:t>РЕЗУЛЬТАТЫ РАБОТЫ С </a:t>
            </a:r>
            <a:r>
              <a:rPr lang="en-US" spc="35" dirty="0"/>
              <a:t>OTC-SRM</a:t>
            </a:r>
            <a:endParaRPr lang="ru-RU" spc="30" dirty="0"/>
          </a:p>
        </p:txBody>
      </p:sp>
      <p:sp>
        <p:nvSpPr>
          <p:cNvPr id="126" name="object 12"/>
          <p:cNvSpPr/>
          <p:nvPr/>
        </p:nvSpPr>
        <p:spPr>
          <a:xfrm>
            <a:off x="456081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333F48"/>
              </a:solidFill>
            </a:endParaRPr>
          </a:p>
        </p:txBody>
      </p:sp>
      <p:sp>
        <p:nvSpPr>
          <p:cNvPr id="127" name="object 13"/>
          <p:cNvSpPr/>
          <p:nvPr/>
        </p:nvSpPr>
        <p:spPr>
          <a:xfrm>
            <a:off x="9087589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7"/>
          <p:cNvSpPr/>
          <p:nvPr/>
        </p:nvSpPr>
        <p:spPr>
          <a:xfrm>
            <a:off x="15429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ED1945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8"/>
          <p:cNvSpPr/>
          <p:nvPr/>
        </p:nvSpPr>
        <p:spPr>
          <a:xfrm>
            <a:off x="30571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9"/>
          <p:cNvSpPr/>
          <p:nvPr/>
        </p:nvSpPr>
        <p:spPr>
          <a:xfrm>
            <a:off x="606973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20"/>
          <p:cNvSpPr/>
          <p:nvPr/>
        </p:nvSpPr>
        <p:spPr>
          <a:xfrm>
            <a:off x="10596514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21"/>
          <p:cNvSpPr/>
          <p:nvPr/>
        </p:nvSpPr>
        <p:spPr>
          <a:xfrm>
            <a:off x="305188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22"/>
          <p:cNvSpPr/>
          <p:nvPr/>
        </p:nvSpPr>
        <p:spPr>
          <a:xfrm>
            <a:off x="75786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54"/>
          <p:cNvSpPr txBox="1"/>
          <p:nvPr/>
        </p:nvSpPr>
        <p:spPr>
          <a:xfrm>
            <a:off x="6243983" y="9557093"/>
            <a:ext cx="116078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ЗАКУПКИ МАЛОГО ОБЪЕМА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35" name="object 57"/>
          <p:cNvSpPr txBox="1">
            <a:spLocks/>
          </p:cNvSpPr>
          <p:nvPr/>
        </p:nvSpPr>
        <p:spPr>
          <a:xfrm>
            <a:off x="10732848" y="9557093"/>
            <a:ext cx="124142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РЕАЛИЗАЦИЯ ПРОЕКТА</a:t>
            </a:r>
            <a:endParaRPr lang="ru-RU" spc="30" dirty="0"/>
          </a:p>
        </p:txBody>
      </p:sp>
      <p:sp>
        <p:nvSpPr>
          <p:cNvPr id="136" name="object 55"/>
          <p:cNvSpPr txBox="1">
            <a:spLocks/>
          </p:cNvSpPr>
          <p:nvPr/>
        </p:nvSpPr>
        <p:spPr>
          <a:xfrm>
            <a:off x="7661828" y="9620936"/>
            <a:ext cx="1393507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РАБОТА ЗАКАЗЧИКА</a:t>
            </a:r>
            <a:endParaRPr lang="ru-RU" spc="30" dirty="0"/>
          </a:p>
        </p:txBody>
      </p:sp>
      <p:sp>
        <p:nvSpPr>
          <p:cNvPr id="137" name="object 56"/>
          <p:cNvSpPr txBox="1"/>
          <p:nvPr/>
        </p:nvSpPr>
        <p:spPr>
          <a:xfrm>
            <a:off x="9208385" y="9553780"/>
            <a:ext cx="1289826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160" algn="ctr">
              <a:lnSpc>
                <a:spcPts val="111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РАБОТА С ПОСТАВЩИКАМИ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38" name="object 59"/>
          <p:cNvSpPr txBox="1"/>
          <p:nvPr/>
        </p:nvSpPr>
        <p:spPr>
          <a:xfrm>
            <a:off x="503809" y="9633293"/>
            <a:ext cx="56515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КТО</a:t>
            </a:r>
            <a:r>
              <a:rPr sz="1000" b="0" spc="-5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МЫ?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139" name="object 60"/>
          <p:cNvSpPr txBox="1"/>
          <p:nvPr/>
        </p:nvSpPr>
        <p:spPr>
          <a:xfrm>
            <a:off x="1815608" y="9627625"/>
            <a:ext cx="964103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lang="ru-RU" sz="1000" spc="-5" dirty="0">
                <a:solidFill>
                  <a:srgbClr val="FFFFFF"/>
                </a:solidFill>
                <a:latin typeface="Segoe UI Light"/>
                <a:cs typeface="Segoe UI Light"/>
              </a:rPr>
              <a:t>НАШИ ПРОЕКТЫ</a:t>
            </a:r>
            <a:endParaRPr lang="ru-RU" sz="1000" dirty="0">
              <a:latin typeface="Segoe UI Light"/>
              <a:cs typeface="Segoe UI Light"/>
            </a:endParaRPr>
          </a:p>
        </p:txBody>
      </p:sp>
      <p:sp>
        <p:nvSpPr>
          <p:cNvPr id="140" name="object 61"/>
          <p:cNvSpPr txBox="1"/>
          <p:nvPr/>
        </p:nvSpPr>
        <p:spPr>
          <a:xfrm>
            <a:off x="3159424" y="9563660"/>
            <a:ext cx="1294321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lang="ru-RU" sz="1000" spc="30" dirty="0" smtClean="0">
                <a:solidFill>
                  <a:srgbClr val="FFFFFF"/>
                </a:solidFill>
                <a:latin typeface="Segoe UI Light"/>
                <a:cs typeface="Segoe UI Light"/>
              </a:rPr>
              <a:t>ЭЛЕКТРОННЫЙ МАГАЗИН</a:t>
            </a:r>
          </a:p>
          <a:p>
            <a:pPr algn="ctr">
              <a:lnSpc>
                <a:spcPts val="1110"/>
              </a:lnSpc>
            </a:pPr>
            <a:endParaRPr lang="ru-RU" sz="1000" dirty="0">
              <a:latin typeface="Segoe UI Light"/>
              <a:cs typeface="Segoe UI Light"/>
            </a:endParaRPr>
          </a:p>
        </p:txBody>
      </p:sp>
      <p:sp>
        <p:nvSpPr>
          <p:cNvPr id="141" name="object 7"/>
          <p:cNvSpPr/>
          <p:nvPr/>
        </p:nvSpPr>
        <p:spPr>
          <a:xfrm>
            <a:off x="12108906" y="9467443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20"/>
          <p:cNvSpPr txBox="1">
            <a:spLocks/>
          </p:cNvSpPr>
          <p:nvPr/>
        </p:nvSpPr>
        <p:spPr>
          <a:xfrm>
            <a:off x="12242890" y="9620936"/>
            <a:ext cx="1241425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ИНТЕГРАЦИЯ</a:t>
            </a:r>
            <a:endParaRPr lang="ru-RU" spc="30" dirty="0"/>
          </a:p>
        </p:txBody>
      </p:sp>
      <p:sp>
        <p:nvSpPr>
          <p:cNvPr id="143" name="object 54"/>
          <p:cNvSpPr txBox="1"/>
          <p:nvPr/>
        </p:nvSpPr>
        <p:spPr>
          <a:xfrm>
            <a:off x="4669627" y="9555604"/>
            <a:ext cx="116078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ОСНОВНЫЕ ПРИНЦИПЫ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44" name="object 7"/>
          <p:cNvSpPr/>
          <p:nvPr/>
        </p:nvSpPr>
        <p:spPr>
          <a:xfrm>
            <a:off x="13475053" y="9455883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7"/>
          <p:cNvSpPr/>
          <p:nvPr/>
        </p:nvSpPr>
        <p:spPr>
          <a:xfrm>
            <a:off x="14853486" y="9462572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20"/>
          <p:cNvSpPr txBox="1">
            <a:spLocks/>
          </p:cNvSpPr>
          <p:nvPr/>
        </p:nvSpPr>
        <p:spPr>
          <a:xfrm>
            <a:off x="13472055" y="9623725"/>
            <a:ext cx="1241425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СЕРВИС</a:t>
            </a:r>
            <a:endParaRPr lang="ru-RU" spc="30" dirty="0"/>
          </a:p>
        </p:txBody>
      </p:sp>
      <p:sp>
        <p:nvSpPr>
          <p:cNvPr id="147" name="object 20"/>
          <p:cNvSpPr txBox="1">
            <a:spLocks/>
          </p:cNvSpPr>
          <p:nvPr/>
        </p:nvSpPr>
        <p:spPr>
          <a:xfrm>
            <a:off x="14916365" y="9544370"/>
            <a:ext cx="1263978" cy="144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НАШИ ПРИЕМУЩЕСТВА</a:t>
            </a:r>
            <a:endParaRPr lang="ru-RU" spc="30" dirty="0"/>
          </a:p>
        </p:txBody>
      </p:sp>
    </p:spTree>
    <p:extLst>
      <p:ext uri="{BB962C8B-B14F-4D97-AF65-F5344CB8AC3E}">
        <p14:creationId xmlns:p14="http://schemas.microsoft.com/office/powerpoint/2010/main" val="303271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807" y="6172200"/>
            <a:ext cx="16245205" cy="2857500"/>
          </a:xfrm>
          <a:custGeom>
            <a:avLst/>
            <a:gdLst/>
            <a:ahLst/>
            <a:cxnLst/>
            <a:rect l="l" t="t" r="r" b="b"/>
            <a:pathLst>
              <a:path w="16245205" h="2857500">
                <a:moveTo>
                  <a:pt x="0" y="2857500"/>
                </a:moveTo>
                <a:lnTo>
                  <a:pt x="16245205" y="2857500"/>
                </a:lnTo>
                <a:lnTo>
                  <a:pt x="16245205" y="0"/>
                </a:lnTo>
                <a:lnTo>
                  <a:pt x="0" y="0"/>
                </a:lnTo>
                <a:lnTo>
                  <a:pt x="0" y="2857500"/>
                </a:lnTo>
                <a:close/>
              </a:path>
            </a:pathLst>
          </a:custGeom>
          <a:solidFill>
            <a:srgbClr val="333F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29916" y="6458927"/>
            <a:ext cx="13870940" cy="1911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>
              <a:lnSpc>
                <a:spcPct val="100000"/>
              </a:lnSpc>
            </a:pPr>
            <a:r>
              <a:rPr sz="4200" b="1" dirty="0">
                <a:solidFill>
                  <a:srgbClr val="FFFFFF"/>
                </a:solidFill>
                <a:latin typeface="Segoe UI Semibold"/>
                <a:cs typeface="Segoe UI Semibold"/>
              </a:rPr>
              <a:t>В </a:t>
            </a:r>
            <a:r>
              <a:rPr sz="4200" b="1" spc="-5" dirty="0">
                <a:solidFill>
                  <a:srgbClr val="FFFFFF"/>
                </a:solidFill>
                <a:latin typeface="Segoe UI Semibold"/>
                <a:cs typeface="Segoe UI Semibold"/>
              </a:rPr>
              <a:t>2014 </a:t>
            </a:r>
            <a:r>
              <a:rPr sz="4200" b="1" dirty="0">
                <a:solidFill>
                  <a:srgbClr val="FFFFFF"/>
                </a:solidFill>
                <a:latin typeface="Segoe UI Semibold"/>
                <a:cs typeface="Segoe UI Semibold"/>
              </a:rPr>
              <a:t>– </a:t>
            </a:r>
            <a:r>
              <a:rPr sz="4200" b="1" spc="-5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201</a:t>
            </a:r>
            <a:r>
              <a:rPr lang="ru-RU" sz="4200" b="1" spc="-5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7</a:t>
            </a:r>
            <a:r>
              <a:rPr sz="4200" b="1" spc="-50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4200" b="1" spc="-55" dirty="0">
                <a:solidFill>
                  <a:srgbClr val="FFFFFF"/>
                </a:solidFill>
                <a:latin typeface="Segoe UI Semibold"/>
                <a:cs typeface="Segoe UI Semibold"/>
              </a:rPr>
              <a:t>гг.</a:t>
            </a:r>
            <a:endParaRPr sz="4200" dirty="0">
              <a:latin typeface="Segoe UI Semibold"/>
              <a:cs typeface="Segoe UI Semibold"/>
            </a:endParaRPr>
          </a:p>
          <a:p>
            <a:pPr marL="12700" marR="5080" algn="just">
              <a:lnSpc>
                <a:spcPct val="100000"/>
              </a:lnSpc>
              <a:spcBef>
                <a:spcPts val="1660"/>
              </a:spcBef>
            </a:pPr>
            <a:r>
              <a:rPr sz="2300" b="1" spc="-40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300" b="1" spc="-5" dirty="0">
                <a:solidFill>
                  <a:srgbClr val="FFFFFF"/>
                </a:solidFill>
                <a:latin typeface="Segoe UI Semibold"/>
                <a:cs typeface="Segoe UI Semibold"/>
              </a:rPr>
              <a:t>успешно </a:t>
            </a:r>
            <a:r>
              <a:rPr sz="2300" b="1" dirty="0">
                <a:solidFill>
                  <a:srgbClr val="FFFFFF"/>
                </a:solidFill>
                <a:latin typeface="Segoe UI Semibold"/>
                <a:cs typeface="Segoe UI Semibold"/>
              </a:rPr>
              <a:t>реализованы проекты по </a:t>
            </a:r>
            <a:r>
              <a:rPr sz="2300" b="1" spc="-5" dirty="0">
                <a:solidFill>
                  <a:srgbClr val="FFFFFF"/>
                </a:solidFill>
                <a:latin typeface="Segoe UI Semibold"/>
                <a:cs typeface="Segoe UI Semibold"/>
              </a:rPr>
              <a:t>переводу </a:t>
            </a:r>
            <a:r>
              <a:rPr sz="2300" b="1" spc="-15" dirty="0">
                <a:solidFill>
                  <a:srgbClr val="FFFFFF"/>
                </a:solidFill>
                <a:latin typeface="Segoe UI Semibold"/>
                <a:cs typeface="Segoe UI Semibold"/>
              </a:rPr>
              <a:t>государственных </a:t>
            </a:r>
            <a:r>
              <a:rPr sz="2300" b="1" spc="-5" dirty="0">
                <a:solidFill>
                  <a:srgbClr val="FFFFFF"/>
                </a:solidFill>
                <a:latin typeface="Segoe UI Semibold"/>
                <a:cs typeface="Segoe UI Semibold"/>
              </a:rPr>
              <a:t>и </a:t>
            </a:r>
            <a:r>
              <a:rPr sz="2300" b="1" dirty="0">
                <a:solidFill>
                  <a:srgbClr val="FFFFFF"/>
                </a:solidFill>
                <a:latin typeface="Segoe UI Semibold"/>
                <a:cs typeface="Segoe UI Semibold"/>
              </a:rPr>
              <a:t>муниципальных </a:t>
            </a:r>
            <a:r>
              <a:rPr sz="2300" b="1" spc="-5" dirty="0">
                <a:solidFill>
                  <a:srgbClr val="FFFFFF"/>
                </a:solidFill>
                <a:latin typeface="Segoe UI Semibold"/>
                <a:cs typeface="Segoe UI Semibold"/>
              </a:rPr>
              <a:t>закупок  </a:t>
            </a:r>
            <a:r>
              <a:rPr sz="230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малого объема </a:t>
            </a:r>
            <a:r>
              <a:rPr sz="2300" b="1" spc="-5" dirty="0">
                <a:solidFill>
                  <a:srgbClr val="FFFFFF"/>
                </a:solidFill>
                <a:latin typeface="Segoe UI Semibold"/>
                <a:cs typeface="Segoe UI Semibold"/>
              </a:rPr>
              <a:t>в </a:t>
            </a:r>
            <a:r>
              <a:rPr sz="2300" b="1" dirty="0">
                <a:solidFill>
                  <a:srgbClr val="FFFFFF"/>
                </a:solidFill>
                <a:latin typeface="Segoe UI Semibold"/>
                <a:cs typeface="Segoe UI Semibold"/>
              </a:rPr>
              <a:t>электронную форму </a:t>
            </a:r>
            <a:r>
              <a:rPr sz="2300" b="1" spc="-5" dirty="0">
                <a:solidFill>
                  <a:srgbClr val="FFFFFF"/>
                </a:solidFill>
                <a:latin typeface="Segoe UI Semibold"/>
                <a:cs typeface="Segoe UI Semibold"/>
              </a:rPr>
              <a:t>с </a:t>
            </a:r>
            <a:r>
              <a:rPr sz="2300" b="1" dirty="0" err="1">
                <a:solidFill>
                  <a:srgbClr val="FFFFFF"/>
                </a:solidFill>
                <a:latin typeface="Segoe UI Semibold"/>
                <a:cs typeface="Segoe UI Semibold"/>
              </a:rPr>
              <a:t>использованием</a:t>
            </a:r>
            <a:r>
              <a:rPr sz="2300" b="1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lang="ru-RU" sz="2300" b="1" spc="-25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платформы Электронный магазин</a:t>
            </a:r>
            <a:r>
              <a:rPr sz="2300" b="1" spc="-25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300" b="1" spc="-5" dirty="0">
                <a:solidFill>
                  <a:srgbClr val="FFFFFF"/>
                </a:solidFill>
                <a:latin typeface="Segoe UI Semibold"/>
                <a:cs typeface="Segoe UI Semibold"/>
              </a:rPr>
              <a:t>в </a:t>
            </a:r>
            <a:r>
              <a:rPr sz="230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Московской, Волгоградской,  </a:t>
            </a:r>
            <a:r>
              <a:rPr lang="ru-RU" sz="2300" b="1" spc="-10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Тюменской, </a:t>
            </a:r>
            <a:r>
              <a:rPr sz="2300" b="1" spc="-5" dirty="0" err="1" smtClean="0">
                <a:solidFill>
                  <a:srgbClr val="FFFFFF"/>
                </a:solidFill>
                <a:latin typeface="Segoe UI Semibold"/>
                <a:cs typeface="Segoe UI Semibold"/>
              </a:rPr>
              <a:t>Иркутской</a:t>
            </a:r>
            <a:r>
              <a:rPr sz="2300" b="1" spc="-5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300" b="1" spc="-5" dirty="0">
                <a:solidFill>
                  <a:srgbClr val="FFFFFF"/>
                </a:solidFill>
                <a:latin typeface="Segoe UI Semibold"/>
                <a:cs typeface="Segoe UI Semibold"/>
              </a:rPr>
              <a:t>областях </a:t>
            </a:r>
            <a:r>
              <a:rPr sz="2300" b="1" dirty="0">
                <a:solidFill>
                  <a:srgbClr val="FFFFFF"/>
                </a:solidFill>
                <a:latin typeface="Segoe UI Semibold"/>
                <a:cs typeface="Segoe UI Semibold"/>
              </a:rPr>
              <a:t>и </a:t>
            </a:r>
            <a:r>
              <a:rPr sz="2300" b="1" spc="-10" dirty="0" err="1" smtClean="0">
                <a:solidFill>
                  <a:srgbClr val="FFFFFF"/>
                </a:solidFill>
                <a:latin typeface="Segoe UI Semibold"/>
                <a:cs typeface="Segoe UI Semibold"/>
              </a:rPr>
              <a:t>Красноярском</a:t>
            </a:r>
            <a:r>
              <a:rPr sz="2300" b="1" spc="-15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230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крае</a:t>
            </a:r>
            <a:endParaRPr sz="2300" dirty="0">
              <a:latin typeface="Segoe UI Semibold"/>
              <a:cs typeface="Segoe UI Semibol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44500" y="312128"/>
            <a:ext cx="6772275" cy="12926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4200" b="1" spc="-45" dirty="0" smtClean="0">
                <a:solidFill>
                  <a:srgbClr val="333F48"/>
                </a:solidFill>
                <a:latin typeface="Segoe UI Semibold"/>
                <a:cs typeface="Segoe UI Semibold"/>
              </a:rPr>
              <a:t>Электронный магазин</a:t>
            </a:r>
            <a:r>
              <a:rPr sz="4200" b="1" spc="-5" dirty="0" smtClean="0">
                <a:solidFill>
                  <a:srgbClr val="333F48"/>
                </a:solidFill>
                <a:latin typeface="Segoe UI Semibold"/>
                <a:cs typeface="Segoe UI Semibold"/>
              </a:rPr>
              <a:t>: </a:t>
            </a:r>
            <a:r>
              <a:rPr sz="4200" b="1" spc="-25" dirty="0">
                <a:solidFill>
                  <a:srgbClr val="333F48"/>
                </a:solidFill>
                <a:latin typeface="Segoe UI Semibold"/>
                <a:cs typeface="Segoe UI Semibold"/>
              </a:rPr>
              <a:t>только</a:t>
            </a:r>
            <a:r>
              <a:rPr sz="4200" b="1" spc="-30" dirty="0">
                <a:solidFill>
                  <a:srgbClr val="333F48"/>
                </a:solidFill>
                <a:latin typeface="Segoe UI Semibold"/>
                <a:cs typeface="Segoe UI Semibold"/>
              </a:rPr>
              <a:t> </a:t>
            </a:r>
            <a:r>
              <a:rPr sz="4200" b="1" spc="-10" dirty="0">
                <a:solidFill>
                  <a:srgbClr val="333F48"/>
                </a:solidFill>
                <a:latin typeface="Segoe UI Semibold"/>
                <a:cs typeface="Segoe UI Semibold"/>
              </a:rPr>
              <a:t>факты</a:t>
            </a:r>
            <a:endParaRPr sz="4200" dirty="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44500" y="2070213"/>
            <a:ext cx="5043805" cy="28700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200" b="1" spc="-10" dirty="0">
                <a:solidFill>
                  <a:srgbClr val="ED1944"/>
                </a:solidFill>
                <a:latin typeface="Segoe UI Semibold"/>
                <a:cs typeface="Segoe UI Semibold"/>
              </a:rPr>
              <a:t>Экономия</a:t>
            </a:r>
            <a:r>
              <a:rPr sz="4200" b="1" spc="-70" dirty="0">
                <a:solidFill>
                  <a:srgbClr val="ED1944"/>
                </a:solidFill>
                <a:latin typeface="Segoe UI Semibold"/>
                <a:cs typeface="Segoe UI Semibold"/>
              </a:rPr>
              <a:t> </a:t>
            </a:r>
            <a:r>
              <a:rPr sz="4200" b="1" spc="-5" dirty="0">
                <a:solidFill>
                  <a:srgbClr val="ED1944"/>
                </a:solidFill>
                <a:latin typeface="Segoe UI Semibold"/>
                <a:cs typeface="Segoe UI Semibold"/>
              </a:rPr>
              <a:t>времени</a:t>
            </a:r>
            <a:endParaRPr sz="4200" dirty="0">
              <a:latin typeface="Segoe UI Semibold"/>
              <a:cs typeface="Segoe UI Semibold"/>
            </a:endParaRPr>
          </a:p>
          <a:p>
            <a:pPr marL="12700" marR="5080">
              <a:lnSpc>
                <a:spcPct val="100000"/>
              </a:lnSpc>
              <a:spcBef>
                <a:spcPts val="459"/>
              </a:spcBef>
            </a:pPr>
            <a:r>
              <a:rPr sz="2200" spc="-5" dirty="0">
                <a:latin typeface="Segoe UI"/>
                <a:cs typeface="Segoe UI"/>
              </a:rPr>
              <a:t>и </a:t>
            </a:r>
            <a:r>
              <a:rPr sz="2200" dirty="0">
                <a:latin typeface="Segoe UI"/>
                <a:cs typeface="Segoe UI"/>
              </a:rPr>
              <a:t>наилучшие </a:t>
            </a:r>
            <a:r>
              <a:rPr sz="2200" spc="-5" dirty="0">
                <a:latin typeface="Segoe UI"/>
                <a:cs typeface="Segoe UI"/>
              </a:rPr>
              <a:t>условия </a:t>
            </a:r>
            <a:r>
              <a:rPr sz="2200" dirty="0">
                <a:latin typeface="Segoe UI"/>
                <a:cs typeface="Segoe UI"/>
              </a:rPr>
              <a:t>поставки</a:t>
            </a:r>
            <a:r>
              <a:rPr sz="2200" spc="-35" dirty="0">
                <a:latin typeface="Segoe UI"/>
                <a:cs typeface="Segoe UI"/>
              </a:rPr>
              <a:t> </a:t>
            </a:r>
            <a:r>
              <a:rPr sz="2200" spc="-15" dirty="0">
                <a:latin typeface="Segoe UI"/>
                <a:cs typeface="Segoe UI"/>
              </a:rPr>
              <a:t>товара,  </a:t>
            </a:r>
            <a:r>
              <a:rPr sz="2200" dirty="0">
                <a:latin typeface="Segoe UI"/>
                <a:cs typeface="Segoe UI"/>
              </a:rPr>
              <a:t>выполнения </a:t>
            </a:r>
            <a:r>
              <a:rPr sz="2200" spc="-25" dirty="0">
                <a:latin typeface="Segoe UI"/>
                <a:cs typeface="Segoe UI"/>
              </a:rPr>
              <a:t>работ, </a:t>
            </a:r>
            <a:r>
              <a:rPr sz="2200" dirty="0" err="1">
                <a:latin typeface="Segoe UI"/>
                <a:cs typeface="Segoe UI"/>
              </a:rPr>
              <a:t>оказания</a:t>
            </a:r>
            <a:r>
              <a:rPr sz="2200" spc="-60" dirty="0">
                <a:latin typeface="Segoe UI"/>
                <a:cs typeface="Segoe UI"/>
              </a:rPr>
              <a:t> </a:t>
            </a:r>
            <a:r>
              <a:rPr sz="2200" spc="-5" dirty="0" err="1" smtClean="0">
                <a:latin typeface="Segoe UI"/>
                <a:cs typeface="Segoe UI"/>
              </a:rPr>
              <a:t>услуг</a:t>
            </a:r>
            <a:r>
              <a:rPr lang="ru-RU" sz="2200" spc="-5" dirty="0" smtClean="0">
                <a:latin typeface="Segoe UI"/>
                <a:cs typeface="Segoe UI"/>
              </a:rPr>
              <a:t>, снижение трудозатрат на непрофильные процессы на 25%</a:t>
            </a:r>
          </a:p>
          <a:p>
            <a:pPr marL="12700" marR="5080">
              <a:lnSpc>
                <a:spcPct val="100000"/>
              </a:lnSpc>
              <a:spcBef>
                <a:spcPts val="459"/>
              </a:spcBef>
            </a:pPr>
            <a:endParaRPr lang="ru-RU" sz="2200" spc="-5" dirty="0" smtClean="0">
              <a:latin typeface="Segoe UI"/>
              <a:cs typeface="Segoe UI"/>
            </a:endParaRPr>
          </a:p>
          <a:p>
            <a:pPr marL="12700" marR="5080">
              <a:lnSpc>
                <a:spcPct val="100000"/>
              </a:lnSpc>
              <a:spcBef>
                <a:spcPts val="459"/>
              </a:spcBef>
            </a:pPr>
            <a:endParaRPr sz="2200" dirty="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4500" y="4274527"/>
            <a:ext cx="5248275" cy="1379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200" b="1" spc="-5" dirty="0">
                <a:solidFill>
                  <a:srgbClr val="ED1944"/>
                </a:solidFill>
                <a:latin typeface="Segoe UI Semibold"/>
                <a:cs typeface="Segoe UI Semibold"/>
              </a:rPr>
              <a:t>4 </a:t>
            </a:r>
            <a:r>
              <a:rPr sz="4200" b="1" dirty="0">
                <a:solidFill>
                  <a:srgbClr val="ED1944"/>
                </a:solidFill>
                <a:latin typeface="Segoe UI Semibold"/>
                <a:cs typeface="Segoe UI Semibold"/>
              </a:rPr>
              <a:t>– </a:t>
            </a:r>
            <a:r>
              <a:rPr sz="4200" b="1" spc="-5" dirty="0">
                <a:solidFill>
                  <a:srgbClr val="ED1944"/>
                </a:solidFill>
                <a:latin typeface="Segoe UI Semibold"/>
                <a:cs typeface="Segoe UI Semibold"/>
              </a:rPr>
              <a:t>5</a:t>
            </a:r>
            <a:r>
              <a:rPr sz="4200" b="1" spc="-55" dirty="0">
                <a:solidFill>
                  <a:srgbClr val="ED1944"/>
                </a:solidFill>
                <a:latin typeface="Segoe UI Semibold"/>
                <a:cs typeface="Segoe UI Semibold"/>
              </a:rPr>
              <a:t> </a:t>
            </a:r>
            <a:r>
              <a:rPr sz="4200" b="1" spc="-10" dirty="0">
                <a:solidFill>
                  <a:srgbClr val="ED1944"/>
                </a:solidFill>
                <a:latin typeface="Segoe UI Semibold"/>
                <a:cs typeface="Segoe UI Semibold"/>
              </a:rPr>
              <a:t>поставщиков</a:t>
            </a:r>
            <a:endParaRPr sz="4200" dirty="0">
              <a:latin typeface="Segoe UI Semibold"/>
              <a:cs typeface="Segoe UI Semibold"/>
            </a:endParaRPr>
          </a:p>
          <a:p>
            <a:pPr marL="12700" marR="5080">
              <a:lnSpc>
                <a:spcPct val="100000"/>
              </a:lnSpc>
              <a:spcBef>
                <a:spcPts val="459"/>
              </a:spcBef>
            </a:pPr>
            <a:r>
              <a:rPr sz="2200" dirty="0">
                <a:latin typeface="Segoe UI"/>
                <a:cs typeface="Segoe UI"/>
              </a:rPr>
              <a:t>в среднем </a:t>
            </a:r>
            <a:r>
              <a:rPr sz="2200" spc="-5" dirty="0">
                <a:latin typeface="Segoe UI"/>
                <a:cs typeface="Segoe UI"/>
              </a:rPr>
              <a:t>принимают </a:t>
            </a:r>
            <a:r>
              <a:rPr sz="2200" dirty="0">
                <a:latin typeface="Segoe UI"/>
                <a:cs typeface="Segoe UI"/>
              </a:rPr>
              <a:t>участие в</a:t>
            </a:r>
            <a:r>
              <a:rPr sz="2200" spc="-85" dirty="0">
                <a:latin typeface="Segoe UI"/>
                <a:cs typeface="Segoe UI"/>
              </a:rPr>
              <a:t> </a:t>
            </a:r>
            <a:r>
              <a:rPr sz="2200" spc="5" dirty="0">
                <a:latin typeface="Segoe UI"/>
                <a:cs typeface="Segoe UI"/>
              </a:rPr>
              <a:t>каждой  </a:t>
            </a:r>
            <a:r>
              <a:rPr sz="2200" dirty="0">
                <a:latin typeface="Segoe UI"/>
                <a:cs typeface="Segoe UI"/>
              </a:rPr>
              <a:t>процедуре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685608" y="2070024"/>
            <a:ext cx="5988050" cy="1379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200" b="1" spc="-5" dirty="0">
                <a:solidFill>
                  <a:srgbClr val="ED1944"/>
                </a:solidFill>
                <a:latin typeface="Segoe UI Semibold"/>
                <a:cs typeface="Segoe UI Semibold"/>
              </a:rPr>
              <a:t>Более 320</a:t>
            </a:r>
            <a:r>
              <a:rPr sz="4200" b="1" spc="-50" dirty="0">
                <a:solidFill>
                  <a:srgbClr val="ED1944"/>
                </a:solidFill>
                <a:latin typeface="Segoe UI Semibold"/>
                <a:cs typeface="Segoe UI Semibold"/>
              </a:rPr>
              <a:t> </a:t>
            </a:r>
            <a:r>
              <a:rPr sz="4200" b="1" spc="-5" dirty="0">
                <a:solidFill>
                  <a:srgbClr val="ED1944"/>
                </a:solidFill>
                <a:latin typeface="Segoe UI Semibold"/>
                <a:cs typeface="Segoe UI Semibold"/>
              </a:rPr>
              <a:t>000</a:t>
            </a:r>
            <a:endParaRPr sz="4200" dirty="0">
              <a:latin typeface="Segoe UI Semibold"/>
              <a:cs typeface="Segoe UI Semibold"/>
            </a:endParaRPr>
          </a:p>
          <a:p>
            <a:pPr marL="12700" marR="5080">
              <a:lnSpc>
                <a:spcPct val="100000"/>
              </a:lnSpc>
              <a:spcBef>
                <a:spcPts val="459"/>
              </a:spcBef>
            </a:pPr>
            <a:r>
              <a:rPr sz="2200" spc="-5" dirty="0">
                <a:latin typeface="Segoe UI"/>
                <a:cs typeface="Segoe UI"/>
              </a:rPr>
              <a:t>аккредитованных поставщиков</a:t>
            </a:r>
            <a:r>
              <a:rPr sz="2200" spc="-35" dirty="0">
                <a:latin typeface="Segoe UI"/>
                <a:cs typeface="Segoe UI"/>
              </a:rPr>
              <a:t> </a:t>
            </a:r>
            <a:r>
              <a:rPr sz="2200" spc="-5" dirty="0">
                <a:latin typeface="Segoe UI"/>
                <a:cs typeface="Segoe UI"/>
              </a:rPr>
              <a:t>обеспечивают  </a:t>
            </a:r>
            <a:r>
              <a:rPr sz="2200" dirty="0">
                <a:latin typeface="Segoe UI"/>
                <a:cs typeface="Segoe UI"/>
              </a:rPr>
              <a:t>высокую</a:t>
            </a:r>
            <a:r>
              <a:rPr sz="2200" spc="-95" dirty="0">
                <a:latin typeface="Segoe UI"/>
                <a:cs typeface="Segoe UI"/>
              </a:rPr>
              <a:t> </a:t>
            </a:r>
            <a:r>
              <a:rPr sz="2200" spc="-5" dirty="0">
                <a:latin typeface="Segoe UI"/>
                <a:cs typeface="Segoe UI"/>
              </a:rPr>
              <a:t>конкуренцию</a:t>
            </a:r>
            <a:endParaRPr sz="2200" dirty="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685608" y="4274527"/>
            <a:ext cx="7452792" cy="14516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200" b="1" spc="-10" dirty="0">
                <a:solidFill>
                  <a:srgbClr val="ED1944"/>
                </a:solidFill>
                <a:latin typeface="Segoe UI Semibold"/>
                <a:cs typeface="Segoe UI Semibold"/>
              </a:rPr>
              <a:t>Экономия </a:t>
            </a:r>
            <a:r>
              <a:rPr sz="4200" b="1" dirty="0">
                <a:solidFill>
                  <a:srgbClr val="ED1944"/>
                </a:solidFill>
                <a:latin typeface="Segoe UI Semibold"/>
                <a:cs typeface="Segoe UI Semibold"/>
              </a:rPr>
              <a:t>до</a:t>
            </a:r>
            <a:r>
              <a:rPr sz="4200" b="1" spc="-85" dirty="0">
                <a:solidFill>
                  <a:srgbClr val="ED1944"/>
                </a:solidFill>
                <a:latin typeface="Segoe UI Semibold"/>
                <a:cs typeface="Segoe UI Semibold"/>
              </a:rPr>
              <a:t> </a:t>
            </a:r>
            <a:r>
              <a:rPr sz="4200" b="1" spc="-5" dirty="0">
                <a:solidFill>
                  <a:srgbClr val="ED1944"/>
                </a:solidFill>
                <a:latin typeface="Segoe UI Semibold"/>
                <a:cs typeface="Segoe UI Semibold"/>
              </a:rPr>
              <a:t>5%</a:t>
            </a:r>
            <a:endParaRPr sz="4200" dirty="0">
              <a:latin typeface="Segoe UI Semibold"/>
              <a:cs typeface="Segoe UI Semibold"/>
            </a:endParaRPr>
          </a:p>
          <a:p>
            <a:pPr marL="12700" marR="5080">
              <a:lnSpc>
                <a:spcPct val="100000"/>
              </a:lnSpc>
              <a:spcBef>
                <a:spcPts val="459"/>
              </a:spcBef>
              <a:tabLst>
                <a:tab pos="1186180" algn="l"/>
              </a:tabLst>
            </a:pPr>
            <a:r>
              <a:rPr sz="2200" dirty="0">
                <a:latin typeface="Segoe UI"/>
                <a:cs typeface="Segoe UI"/>
              </a:rPr>
              <a:t>средств при закупках </a:t>
            </a:r>
            <a:r>
              <a:rPr sz="2200" spc="-10" dirty="0">
                <a:latin typeface="Segoe UI"/>
                <a:cs typeface="Segoe UI"/>
              </a:rPr>
              <a:t>малого </a:t>
            </a:r>
            <a:r>
              <a:rPr sz="2200" spc="-10" dirty="0" err="1">
                <a:latin typeface="Segoe UI"/>
                <a:cs typeface="Segoe UI"/>
              </a:rPr>
              <a:t>объема</a:t>
            </a:r>
            <a:r>
              <a:rPr sz="2200" spc="-10" dirty="0">
                <a:latin typeface="Segoe UI"/>
                <a:cs typeface="Segoe UI"/>
              </a:rPr>
              <a:t> </a:t>
            </a:r>
            <a:endParaRPr lang="ru-RU" sz="2200" spc="-10" dirty="0" smtClean="0">
              <a:latin typeface="Segoe UI"/>
              <a:cs typeface="Segoe UI"/>
            </a:endParaRPr>
          </a:p>
          <a:p>
            <a:pPr marL="12700" marR="5080">
              <a:lnSpc>
                <a:spcPct val="100000"/>
              </a:lnSpc>
              <a:spcBef>
                <a:spcPts val="459"/>
              </a:spcBef>
              <a:tabLst>
                <a:tab pos="1186180" algn="l"/>
              </a:tabLst>
            </a:pPr>
            <a:r>
              <a:rPr sz="2200" dirty="0" smtClean="0">
                <a:latin typeface="Segoe UI"/>
                <a:cs typeface="Segoe UI"/>
              </a:rPr>
              <a:t>(</a:t>
            </a:r>
            <a:r>
              <a:rPr sz="2200" dirty="0">
                <a:latin typeface="Segoe UI"/>
                <a:cs typeface="Segoe UI"/>
              </a:rPr>
              <a:t>в</a:t>
            </a:r>
            <a:r>
              <a:rPr sz="2200" spc="-50" dirty="0">
                <a:latin typeface="Segoe UI"/>
                <a:cs typeface="Segoe UI"/>
              </a:rPr>
              <a:t> </a:t>
            </a:r>
            <a:r>
              <a:rPr lang="ru-RU" sz="2200" spc="-10" dirty="0" smtClean="0">
                <a:latin typeface="Segoe UI"/>
                <a:cs typeface="Segoe UI"/>
              </a:rPr>
              <a:t>Волгоградской области более 26</a:t>
            </a:r>
            <a:r>
              <a:rPr sz="2200" spc="-5" dirty="0" smtClean="0">
                <a:latin typeface="Segoe UI"/>
                <a:cs typeface="Segoe UI"/>
              </a:rPr>
              <a:t> </a:t>
            </a:r>
            <a:r>
              <a:rPr sz="2200" dirty="0">
                <a:latin typeface="Segoe UI"/>
                <a:cs typeface="Segoe UI"/>
              </a:rPr>
              <a:t>млн руб. </a:t>
            </a:r>
            <a:r>
              <a:rPr sz="2200" dirty="0" err="1" smtClean="0">
                <a:latin typeface="Segoe UI"/>
                <a:cs typeface="Segoe UI"/>
              </a:rPr>
              <a:t>за</a:t>
            </a:r>
            <a:r>
              <a:rPr sz="2200" dirty="0" smtClean="0">
                <a:latin typeface="Segoe UI"/>
                <a:cs typeface="Segoe UI"/>
              </a:rPr>
              <a:t> </a:t>
            </a:r>
            <a:r>
              <a:rPr sz="2200" spc="-5" dirty="0" smtClean="0">
                <a:latin typeface="Segoe UI"/>
                <a:cs typeface="Segoe UI"/>
              </a:rPr>
              <a:t>201</a:t>
            </a:r>
            <a:r>
              <a:rPr lang="ru-RU" sz="2200" spc="-5" dirty="0" smtClean="0">
                <a:latin typeface="Segoe UI"/>
                <a:cs typeface="Segoe UI"/>
              </a:rPr>
              <a:t>6</a:t>
            </a:r>
            <a:r>
              <a:rPr sz="2200" spc="-5" dirty="0" smtClean="0">
                <a:latin typeface="Segoe UI"/>
                <a:cs typeface="Segoe UI"/>
              </a:rPr>
              <a:t> </a:t>
            </a:r>
            <a:r>
              <a:rPr sz="2200" spc="-20" dirty="0">
                <a:latin typeface="Segoe UI"/>
                <a:cs typeface="Segoe UI"/>
              </a:rPr>
              <a:t>год)</a:t>
            </a:r>
            <a:endParaRPr sz="2200" dirty="0">
              <a:latin typeface="Segoe UI"/>
              <a:cs typeface="Segoe UI"/>
            </a:endParaRPr>
          </a:p>
        </p:txBody>
      </p:sp>
      <p:sp>
        <p:nvSpPr>
          <p:cNvPr id="37" name="object 12"/>
          <p:cNvSpPr/>
          <p:nvPr/>
        </p:nvSpPr>
        <p:spPr>
          <a:xfrm>
            <a:off x="456081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13"/>
          <p:cNvSpPr/>
          <p:nvPr/>
        </p:nvSpPr>
        <p:spPr>
          <a:xfrm>
            <a:off x="9087589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16"/>
          <p:cNvSpPr/>
          <p:nvPr/>
        </p:nvSpPr>
        <p:spPr>
          <a:xfrm>
            <a:off x="13617253" y="934778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ln w="317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17"/>
          <p:cNvSpPr/>
          <p:nvPr/>
        </p:nvSpPr>
        <p:spPr>
          <a:xfrm>
            <a:off x="15429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18"/>
          <p:cNvSpPr/>
          <p:nvPr/>
        </p:nvSpPr>
        <p:spPr>
          <a:xfrm>
            <a:off x="30571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19"/>
          <p:cNvSpPr/>
          <p:nvPr/>
        </p:nvSpPr>
        <p:spPr>
          <a:xfrm>
            <a:off x="606973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ED1945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20"/>
          <p:cNvSpPr/>
          <p:nvPr/>
        </p:nvSpPr>
        <p:spPr>
          <a:xfrm>
            <a:off x="10596514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21"/>
          <p:cNvSpPr/>
          <p:nvPr/>
        </p:nvSpPr>
        <p:spPr>
          <a:xfrm>
            <a:off x="305188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22"/>
          <p:cNvSpPr/>
          <p:nvPr/>
        </p:nvSpPr>
        <p:spPr>
          <a:xfrm>
            <a:off x="75786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54"/>
          <p:cNvSpPr txBox="1"/>
          <p:nvPr/>
        </p:nvSpPr>
        <p:spPr>
          <a:xfrm>
            <a:off x="6243983" y="9557093"/>
            <a:ext cx="116078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z="1000" b="0" spc="30" dirty="0">
                <a:solidFill>
                  <a:srgbClr val="FFFFFF"/>
                </a:solidFill>
                <a:latin typeface="Segoe UI Light"/>
                <a:cs typeface="Segoe UI Light"/>
              </a:rPr>
              <a:t>ЗАКУПКИ</a:t>
            </a:r>
            <a:r>
              <a:rPr sz="1000" b="0" spc="-4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0" dirty="0">
                <a:solidFill>
                  <a:srgbClr val="FFFFFF"/>
                </a:solidFill>
                <a:latin typeface="Segoe UI Light"/>
                <a:cs typeface="Segoe UI Light"/>
              </a:rPr>
              <a:t>МАЛОГО</a:t>
            </a:r>
            <a:endParaRPr sz="1000">
              <a:latin typeface="Segoe UI Light"/>
              <a:cs typeface="Segoe UI Light"/>
            </a:endParaRPr>
          </a:p>
          <a:p>
            <a:pPr marL="4445" algn="ctr">
              <a:lnSpc>
                <a:spcPct val="10000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ОБЪЕМА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52" name="object 57"/>
          <p:cNvSpPr txBox="1">
            <a:spLocks noGrp="1"/>
          </p:cNvSpPr>
          <p:nvPr>
            <p:ph type="ftr" sz="quarter" idx="5"/>
          </p:nvPr>
        </p:nvSpPr>
        <p:spPr>
          <a:xfrm>
            <a:off x="10732848" y="9557093"/>
            <a:ext cx="1241425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pc="35" dirty="0"/>
              <a:t>ДОПОЛНИТЕЛЬНЫЕ</a:t>
            </a:r>
          </a:p>
          <a:p>
            <a:pPr algn="ctr">
              <a:lnSpc>
                <a:spcPct val="100000"/>
              </a:lnSpc>
            </a:pPr>
            <a:r>
              <a:rPr spc="30" dirty="0"/>
              <a:t>ВОЗМОЖНОСТИ</a:t>
            </a:r>
          </a:p>
        </p:txBody>
      </p:sp>
      <p:sp>
        <p:nvSpPr>
          <p:cNvPr id="50" name="object 55"/>
          <p:cNvSpPr txBox="1">
            <a:spLocks noGrp="1"/>
          </p:cNvSpPr>
          <p:nvPr>
            <p:ph type="dt" sz="half" idx="6"/>
          </p:nvPr>
        </p:nvSpPr>
        <p:spPr>
          <a:xfrm>
            <a:off x="7895389" y="9557093"/>
            <a:ext cx="880109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5880" indent="-43180">
              <a:lnSpc>
                <a:spcPts val="1110"/>
              </a:lnSpc>
            </a:pPr>
            <a:r>
              <a:rPr spc="35" dirty="0"/>
              <a:t>ЗА</a:t>
            </a:r>
            <a:r>
              <a:rPr spc="100" dirty="0"/>
              <a:t>К</a:t>
            </a:r>
            <a:r>
              <a:rPr spc="35" dirty="0"/>
              <a:t>ЛЮЧЕНИЕ</a:t>
            </a:r>
          </a:p>
          <a:p>
            <a:pPr marL="55880">
              <a:lnSpc>
                <a:spcPct val="100000"/>
              </a:lnSpc>
            </a:pPr>
            <a:r>
              <a:rPr spc="30" dirty="0"/>
              <a:t>ДОГОВОРОВ</a:t>
            </a:r>
          </a:p>
        </p:txBody>
      </p:sp>
      <p:sp>
        <p:nvSpPr>
          <p:cNvPr id="51" name="object 56"/>
          <p:cNvSpPr txBox="1"/>
          <p:nvPr/>
        </p:nvSpPr>
        <p:spPr>
          <a:xfrm>
            <a:off x="9427047" y="9557093"/>
            <a:ext cx="83439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16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КОНТРОЛЬ</a:t>
            </a:r>
            <a:r>
              <a:rPr sz="1000" b="0" spc="-6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dirty="0">
                <a:solidFill>
                  <a:srgbClr val="FFFFFF"/>
                </a:solidFill>
                <a:latin typeface="Segoe UI Light"/>
                <a:cs typeface="Segoe UI Light"/>
              </a:rPr>
              <a:t>И</a:t>
            </a:r>
            <a:endParaRPr sz="1000">
              <a:latin typeface="Segoe UI Light"/>
              <a:cs typeface="Segoe UI Light"/>
            </a:endParaRPr>
          </a:p>
          <a:p>
            <a:pPr marL="12700">
              <a:lnSpc>
                <a:spcPct val="10000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ОТЧЕТНОСТЬ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53" name="object 58"/>
          <p:cNvSpPr txBox="1"/>
          <p:nvPr/>
        </p:nvSpPr>
        <p:spPr>
          <a:xfrm>
            <a:off x="13857632" y="9557093"/>
            <a:ext cx="1030605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ПРЕИМУЩЕСТВА</a:t>
            </a:r>
            <a:endParaRPr sz="1000">
              <a:latin typeface="Segoe UI Light"/>
              <a:cs typeface="Segoe UI Light"/>
            </a:endParaRPr>
          </a:p>
          <a:p>
            <a:pPr algn="ctr">
              <a:lnSpc>
                <a:spcPct val="100000"/>
              </a:lnSpc>
            </a:pP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ОТС</a:t>
            </a:r>
            <a:r>
              <a:rPr sz="1500" b="0" spc="22" baseline="2777" dirty="0">
                <a:solidFill>
                  <a:srgbClr val="FFFFFF"/>
                </a:solidFill>
                <a:latin typeface="Segoe UI Light"/>
                <a:cs typeface="Segoe UI Light"/>
              </a:rPr>
              <a:t>-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SRM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54" name="object 59"/>
          <p:cNvSpPr txBox="1"/>
          <p:nvPr/>
        </p:nvSpPr>
        <p:spPr>
          <a:xfrm>
            <a:off x="503809" y="9633293"/>
            <a:ext cx="56515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КТО</a:t>
            </a:r>
            <a:r>
              <a:rPr sz="1000" b="0" spc="-5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МЫ?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55" name="object 60"/>
          <p:cNvSpPr txBox="1"/>
          <p:nvPr/>
        </p:nvSpPr>
        <p:spPr>
          <a:xfrm>
            <a:off x="1930745" y="9633293"/>
            <a:ext cx="73850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-5" dirty="0">
                <a:solidFill>
                  <a:srgbClr val="FFFFFF"/>
                </a:solidFill>
                <a:latin typeface="Segoe UI Light"/>
                <a:cs typeface="Segoe UI Light"/>
              </a:rPr>
              <a:t>О</a:t>
            </a:r>
            <a:r>
              <a:rPr sz="1000" b="0" spc="-6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СИСТЕМЕ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56" name="object 61"/>
          <p:cNvSpPr txBox="1"/>
          <p:nvPr/>
        </p:nvSpPr>
        <p:spPr>
          <a:xfrm>
            <a:off x="3280145" y="9633293"/>
            <a:ext cx="10572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ПЛАНИРОВАНИЕ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57" name="object 62"/>
          <p:cNvSpPr txBox="1"/>
          <p:nvPr/>
        </p:nvSpPr>
        <p:spPr>
          <a:xfrm>
            <a:off x="4632899" y="9633293"/>
            <a:ext cx="136969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ПРОЦЕДУРА</a:t>
            </a:r>
            <a:r>
              <a:rPr sz="1000" b="0" spc="-5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ЗАКУПКИ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60" name="object 20"/>
          <p:cNvSpPr txBox="1">
            <a:spLocks/>
          </p:cNvSpPr>
          <p:nvPr/>
        </p:nvSpPr>
        <p:spPr>
          <a:xfrm>
            <a:off x="12238846" y="9557093"/>
            <a:ext cx="124142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/>
              <a:t>РЕЗУЛЬТАТЫ РАБОТЫ С </a:t>
            </a:r>
            <a:r>
              <a:rPr lang="en-US" spc="35" dirty="0"/>
              <a:t>OTC-SRM</a:t>
            </a:r>
            <a:endParaRPr lang="ru-RU" spc="30" dirty="0"/>
          </a:p>
        </p:txBody>
      </p:sp>
      <p:sp>
        <p:nvSpPr>
          <p:cNvPr id="31" name="object 12"/>
          <p:cNvSpPr/>
          <p:nvPr/>
        </p:nvSpPr>
        <p:spPr>
          <a:xfrm>
            <a:off x="456081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333F48"/>
              </a:solidFill>
            </a:endParaRPr>
          </a:p>
        </p:txBody>
      </p:sp>
      <p:sp>
        <p:nvSpPr>
          <p:cNvPr id="32" name="object 13"/>
          <p:cNvSpPr/>
          <p:nvPr/>
        </p:nvSpPr>
        <p:spPr>
          <a:xfrm>
            <a:off x="9087589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17"/>
          <p:cNvSpPr/>
          <p:nvPr/>
        </p:nvSpPr>
        <p:spPr>
          <a:xfrm>
            <a:off x="15429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18"/>
          <p:cNvSpPr/>
          <p:nvPr/>
        </p:nvSpPr>
        <p:spPr>
          <a:xfrm>
            <a:off x="30571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19"/>
          <p:cNvSpPr/>
          <p:nvPr/>
        </p:nvSpPr>
        <p:spPr>
          <a:xfrm>
            <a:off x="606973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20"/>
          <p:cNvSpPr/>
          <p:nvPr/>
        </p:nvSpPr>
        <p:spPr>
          <a:xfrm>
            <a:off x="10596514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21"/>
          <p:cNvSpPr/>
          <p:nvPr/>
        </p:nvSpPr>
        <p:spPr>
          <a:xfrm>
            <a:off x="305188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ED1945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22"/>
          <p:cNvSpPr/>
          <p:nvPr/>
        </p:nvSpPr>
        <p:spPr>
          <a:xfrm>
            <a:off x="75786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54"/>
          <p:cNvSpPr txBox="1"/>
          <p:nvPr/>
        </p:nvSpPr>
        <p:spPr>
          <a:xfrm>
            <a:off x="6243983" y="9557093"/>
            <a:ext cx="116078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ЗАКУПКИ МАЛОГО ОБЪЕМА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64" name="object 57"/>
          <p:cNvSpPr txBox="1">
            <a:spLocks/>
          </p:cNvSpPr>
          <p:nvPr/>
        </p:nvSpPr>
        <p:spPr>
          <a:xfrm>
            <a:off x="10732848" y="9557093"/>
            <a:ext cx="124142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РЕАЛИЗАЦИЯ ПРОЕКТА</a:t>
            </a:r>
            <a:endParaRPr lang="ru-RU" spc="30" dirty="0"/>
          </a:p>
        </p:txBody>
      </p:sp>
      <p:sp>
        <p:nvSpPr>
          <p:cNvPr id="65" name="object 55"/>
          <p:cNvSpPr txBox="1">
            <a:spLocks/>
          </p:cNvSpPr>
          <p:nvPr/>
        </p:nvSpPr>
        <p:spPr>
          <a:xfrm>
            <a:off x="7661828" y="9620936"/>
            <a:ext cx="1393507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РАБОТА ЗАКАЗЧИКА</a:t>
            </a:r>
            <a:endParaRPr lang="ru-RU" spc="30" dirty="0"/>
          </a:p>
        </p:txBody>
      </p:sp>
      <p:sp>
        <p:nvSpPr>
          <p:cNvPr id="66" name="object 56"/>
          <p:cNvSpPr txBox="1"/>
          <p:nvPr/>
        </p:nvSpPr>
        <p:spPr>
          <a:xfrm>
            <a:off x="9208385" y="9553780"/>
            <a:ext cx="1289826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160" algn="ctr">
              <a:lnSpc>
                <a:spcPts val="111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РАБОТА С ПОСТАВЩИКАМИ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68" name="object 59"/>
          <p:cNvSpPr txBox="1"/>
          <p:nvPr/>
        </p:nvSpPr>
        <p:spPr>
          <a:xfrm>
            <a:off x="503809" y="9633293"/>
            <a:ext cx="56515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КТО</a:t>
            </a:r>
            <a:r>
              <a:rPr sz="1000" b="0" spc="-5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МЫ?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69" name="object 60"/>
          <p:cNvSpPr txBox="1"/>
          <p:nvPr/>
        </p:nvSpPr>
        <p:spPr>
          <a:xfrm>
            <a:off x="1815608" y="9627625"/>
            <a:ext cx="964103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lang="ru-RU" sz="1000" spc="-5" dirty="0">
                <a:solidFill>
                  <a:srgbClr val="FFFFFF"/>
                </a:solidFill>
                <a:latin typeface="Segoe UI Light"/>
                <a:cs typeface="Segoe UI Light"/>
              </a:rPr>
              <a:t>НАШИ ПРОЕКТЫ</a:t>
            </a:r>
            <a:endParaRPr lang="ru-RU" sz="1000" dirty="0">
              <a:latin typeface="Segoe UI Light"/>
              <a:cs typeface="Segoe UI Light"/>
            </a:endParaRPr>
          </a:p>
        </p:txBody>
      </p:sp>
      <p:sp>
        <p:nvSpPr>
          <p:cNvPr id="70" name="object 61"/>
          <p:cNvSpPr txBox="1"/>
          <p:nvPr/>
        </p:nvSpPr>
        <p:spPr>
          <a:xfrm>
            <a:off x="3159424" y="9563660"/>
            <a:ext cx="1294321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lang="ru-RU" sz="1000" spc="30" dirty="0" smtClean="0">
                <a:solidFill>
                  <a:schemeClr val="bg1"/>
                </a:solidFill>
                <a:latin typeface="Segoe UI Light"/>
                <a:cs typeface="Segoe UI Light"/>
              </a:rPr>
              <a:t>ЭЛЕКТРОННЫЙ МАГАЗИН</a:t>
            </a:r>
          </a:p>
          <a:p>
            <a:pPr algn="ctr">
              <a:lnSpc>
                <a:spcPts val="1110"/>
              </a:lnSpc>
            </a:pPr>
            <a:endParaRPr lang="ru-RU" sz="1000" dirty="0">
              <a:latin typeface="Segoe UI Light"/>
              <a:cs typeface="Segoe UI Light"/>
            </a:endParaRPr>
          </a:p>
        </p:txBody>
      </p:sp>
      <p:sp>
        <p:nvSpPr>
          <p:cNvPr id="72" name="object 7"/>
          <p:cNvSpPr/>
          <p:nvPr/>
        </p:nvSpPr>
        <p:spPr>
          <a:xfrm>
            <a:off x="12108906" y="9467443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20"/>
          <p:cNvSpPr txBox="1">
            <a:spLocks/>
          </p:cNvSpPr>
          <p:nvPr/>
        </p:nvSpPr>
        <p:spPr>
          <a:xfrm>
            <a:off x="12242890" y="9620936"/>
            <a:ext cx="1241425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ИНТЕГРАЦИЯ</a:t>
            </a:r>
            <a:endParaRPr lang="ru-RU" spc="30" dirty="0"/>
          </a:p>
        </p:txBody>
      </p:sp>
      <p:sp>
        <p:nvSpPr>
          <p:cNvPr id="74" name="object 54"/>
          <p:cNvSpPr txBox="1"/>
          <p:nvPr/>
        </p:nvSpPr>
        <p:spPr>
          <a:xfrm>
            <a:off x="4669627" y="9555604"/>
            <a:ext cx="116078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ОСНОВНЫЕ ПРИНЦИПЫ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75" name="object 7"/>
          <p:cNvSpPr/>
          <p:nvPr/>
        </p:nvSpPr>
        <p:spPr>
          <a:xfrm>
            <a:off x="13475053" y="9455883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"/>
          <p:cNvSpPr/>
          <p:nvPr/>
        </p:nvSpPr>
        <p:spPr>
          <a:xfrm>
            <a:off x="14853486" y="9462572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20"/>
          <p:cNvSpPr txBox="1">
            <a:spLocks/>
          </p:cNvSpPr>
          <p:nvPr/>
        </p:nvSpPr>
        <p:spPr>
          <a:xfrm>
            <a:off x="13472055" y="9623725"/>
            <a:ext cx="1241425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СЕРВИС</a:t>
            </a:r>
            <a:endParaRPr lang="ru-RU" spc="30" dirty="0"/>
          </a:p>
        </p:txBody>
      </p:sp>
      <p:sp>
        <p:nvSpPr>
          <p:cNvPr id="79" name="object 20"/>
          <p:cNvSpPr txBox="1">
            <a:spLocks/>
          </p:cNvSpPr>
          <p:nvPr/>
        </p:nvSpPr>
        <p:spPr>
          <a:xfrm>
            <a:off x="14916365" y="9544370"/>
            <a:ext cx="1263978" cy="144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НАШИ ПРИЕМУЩЕСТВА</a:t>
            </a:r>
            <a:endParaRPr lang="ru-RU" spc="30" dirty="0"/>
          </a:p>
        </p:txBody>
      </p:sp>
    </p:spTree>
    <p:extLst>
      <p:ext uri="{BB962C8B-B14F-4D97-AF65-F5344CB8AC3E}">
        <p14:creationId xmlns:p14="http://schemas.microsoft.com/office/powerpoint/2010/main" val="410275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807" y="6172200"/>
            <a:ext cx="16245205" cy="2857500"/>
          </a:xfrm>
          <a:custGeom>
            <a:avLst/>
            <a:gdLst/>
            <a:ahLst/>
            <a:cxnLst/>
            <a:rect l="l" t="t" r="r" b="b"/>
            <a:pathLst>
              <a:path w="16245205" h="2857500">
                <a:moveTo>
                  <a:pt x="0" y="2857500"/>
                </a:moveTo>
                <a:lnTo>
                  <a:pt x="16245205" y="2857500"/>
                </a:lnTo>
                <a:lnTo>
                  <a:pt x="16245205" y="0"/>
                </a:lnTo>
                <a:lnTo>
                  <a:pt x="0" y="0"/>
                </a:lnTo>
                <a:lnTo>
                  <a:pt x="0" y="2857500"/>
                </a:lnTo>
                <a:close/>
              </a:path>
            </a:pathLst>
          </a:custGeom>
          <a:solidFill>
            <a:srgbClr val="333F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29916" y="6458927"/>
            <a:ext cx="13870940" cy="2357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>
              <a:lnSpc>
                <a:spcPct val="100000"/>
              </a:lnSpc>
            </a:pPr>
            <a:r>
              <a:rPr lang="ru-RU" sz="4200" b="1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В поддержку развития малого и среднего бизнеса</a:t>
            </a:r>
            <a:endParaRPr lang="ru-RU" sz="4200" dirty="0">
              <a:latin typeface="Segoe UI Semibold"/>
              <a:cs typeface="Segoe UI Semibold"/>
            </a:endParaRPr>
          </a:p>
          <a:p>
            <a:pPr marL="12700" algn="just">
              <a:lnSpc>
                <a:spcPct val="100000"/>
              </a:lnSpc>
            </a:pPr>
            <a:endParaRPr lang="ru-RU" sz="2800" b="1" spc="-20" dirty="0">
              <a:solidFill>
                <a:srgbClr val="FFFFFF"/>
              </a:solidFill>
              <a:latin typeface="Segoe UI Semibold"/>
              <a:cs typeface="Segoe UI Semibold"/>
            </a:endParaRPr>
          </a:p>
          <a:p>
            <a:pPr marL="12700" algn="just">
              <a:lnSpc>
                <a:spcPct val="100000"/>
              </a:lnSpc>
            </a:pPr>
            <a:r>
              <a:rPr lang="ru-RU" sz="2300" b="1" spc="-20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Электронный магазин</a:t>
            </a:r>
            <a:r>
              <a:rPr lang="en-US" sz="2300" b="1" spc="-20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lang="ru-RU" sz="2300" b="1" spc="-20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 обеспечивает прозрачный выбор поставщика, что позволяет привлечь новые организации в государственный и муниципальный заказ</a:t>
            </a:r>
          </a:p>
          <a:p>
            <a:pPr marL="12700" marR="5080" algn="just">
              <a:lnSpc>
                <a:spcPct val="100000"/>
              </a:lnSpc>
              <a:spcBef>
                <a:spcPts val="1660"/>
              </a:spcBef>
            </a:pPr>
            <a:r>
              <a:rPr lang="ru-RU" sz="2300" b="1" spc="-20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Повышение экономии за счет повышения конкуренции</a:t>
            </a:r>
            <a:endParaRPr sz="2300" dirty="0">
              <a:latin typeface="Segoe UI Semibold"/>
              <a:cs typeface="Segoe UI Semibol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44500" y="312128"/>
            <a:ext cx="8750300" cy="12926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4200" b="1" spc="-45" dirty="0" smtClean="0">
                <a:solidFill>
                  <a:srgbClr val="333F48"/>
                </a:solidFill>
                <a:latin typeface="Segoe UI Semibold"/>
                <a:cs typeface="Segoe UI Semibold"/>
              </a:rPr>
              <a:t>Электронный магазин</a:t>
            </a:r>
            <a:r>
              <a:rPr sz="4200" b="1" spc="-5" dirty="0" smtClean="0">
                <a:solidFill>
                  <a:srgbClr val="333F48"/>
                </a:solidFill>
                <a:latin typeface="Segoe UI Semibold"/>
                <a:cs typeface="Segoe UI Semibold"/>
              </a:rPr>
              <a:t>:</a:t>
            </a:r>
            <a:r>
              <a:rPr lang="ru-RU" sz="4200" b="1" spc="-5" dirty="0" smtClean="0">
                <a:solidFill>
                  <a:srgbClr val="333F48"/>
                </a:solidFill>
                <a:latin typeface="Segoe UI Semibold"/>
                <a:cs typeface="Segoe UI Semibold"/>
              </a:rPr>
              <a:t> основные принципы</a:t>
            </a:r>
            <a:r>
              <a:rPr sz="4200" b="1" spc="-5" dirty="0" smtClean="0">
                <a:solidFill>
                  <a:srgbClr val="333F48"/>
                </a:solidFill>
                <a:latin typeface="Segoe UI Semibold"/>
                <a:cs typeface="Segoe UI Semibold"/>
              </a:rPr>
              <a:t> </a:t>
            </a:r>
            <a:endParaRPr sz="4200" dirty="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44500" y="1929483"/>
            <a:ext cx="5043805" cy="17261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4200" b="1" spc="-10" dirty="0" smtClean="0">
                <a:solidFill>
                  <a:srgbClr val="ED1944"/>
                </a:solidFill>
                <a:latin typeface="Segoe UI Semibold"/>
                <a:cs typeface="Segoe UI Semibold"/>
              </a:rPr>
              <a:t>Интерфейс</a:t>
            </a:r>
            <a:endParaRPr sz="4200" dirty="0">
              <a:latin typeface="Segoe UI Semibold"/>
              <a:cs typeface="Segoe UI Semibold"/>
            </a:endParaRPr>
          </a:p>
          <a:p>
            <a:pPr marL="12700" marR="5080">
              <a:lnSpc>
                <a:spcPct val="100000"/>
              </a:lnSpc>
              <a:spcBef>
                <a:spcPts val="459"/>
              </a:spcBef>
            </a:pPr>
            <a:r>
              <a:rPr lang="ru-RU" sz="2200" spc="-5" dirty="0" smtClean="0">
                <a:latin typeface="Segoe UI"/>
                <a:cs typeface="Segoe UI"/>
              </a:rPr>
              <a:t>Удобный, интуитивно понятный интерфейс для заказчиков и поставщиков</a:t>
            </a:r>
            <a:endParaRPr sz="2200" dirty="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4500" y="3890593"/>
            <a:ext cx="5248275" cy="13875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4200" b="1" spc="-5" dirty="0" smtClean="0">
                <a:solidFill>
                  <a:srgbClr val="ED1944"/>
                </a:solidFill>
                <a:latin typeface="Segoe UI Semibold"/>
                <a:cs typeface="Segoe UI Semibold"/>
              </a:rPr>
              <a:t>Конкуренция</a:t>
            </a:r>
            <a:endParaRPr sz="4200" dirty="0">
              <a:latin typeface="Segoe UI Semibold"/>
              <a:cs typeface="Segoe UI Semibold"/>
            </a:endParaRPr>
          </a:p>
          <a:p>
            <a:pPr marL="12700" marR="5080">
              <a:lnSpc>
                <a:spcPct val="100000"/>
              </a:lnSpc>
              <a:spcBef>
                <a:spcPts val="459"/>
              </a:spcBef>
            </a:pPr>
            <a:r>
              <a:rPr lang="ru-RU" sz="2200" spc="-5" dirty="0">
                <a:latin typeface="Segoe UI"/>
                <a:cs typeface="Segoe UI"/>
              </a:rPr>
              <a:t>Переход от простой покупки товара к торгу </a:t>
            </a:r>
            <a:r>
              <a:rPr lang="ru-RU" sz="2200" spc="-5" dirty="0" smtClean="0">
                <a:latin typeface="Segoe UI"/>
                <a:cs typeface="Segoe UI"/>
              </a:rPr>
              <a:t>для </a:t>
            </a:r>
            <a:r>
              <a:rPr lang="ru-RU" sz="2200" spc="-5" dirty="0">
                <a:latin typeface="Segoe UI"/>
                <a:cs typeface="Segoe UI"/>
              </a:rPr>
              <a:t>получения наименьшей </a:t>
            </a:r>
            <a:r>
              <a:rPr lang="ru-RU" sz="2200" spc="-5" dirty="0" smtClean="0">
                <a:latin typeface="Segoe UI"/>
                <a:cs typeface="Segoe UI"/>
              </a:rPr>
              <a:t>цены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685608" y="1929294"/>
            <a:ext cx="5988050" cy="13234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4200" b="1" spc="-5" dirty="0" smtClean="0">
                <a:solidFill>
                  <a:srgbClr val="ED1944"/>
                </a:solidFill>
                <a:latin typeface="Segoe UI Semibold"/>
                <a:cs typeface="Segoe UI Semibold"/>
              </a:rPr>
              <a:t>Классификатор ТРУ</a:t>
            </a:r>
            <a:endParaRPr sz="4200" dirty="0">
              <a:latin typeface="Segoe UI Semibold"/>
              <a:cs typeface="Segoe UI Semibold"/>
            </a:endParaRPr>
          </a:p>
          <a:p>
            <a:pPr lvl="0">
              <a:buClr>
                <a:srgbClr val="E61A38"/>
              </a:buClr>
              <a:buSzPct val="130000"/>
            </a:pPr>
            <a:r>
              <a:rPr lang="ru-RU" sz="2200" spc="-5" dirty="0">
                <a:latin typeface="Segoe UI"/>
                <a:cs typeface="Segoe UI"/>
              </a:rPr>
              <a:t>Классификация продукции и рыночная аналитика</a:t>
            </a:r>
            <a:r>
              <a:rPr lang="en-US" sz="2200" spc="-5" dirty="0">
                <a:latin typeface="Segoe UI"/>
                <a:cs typeface="Segoe UI"/>
              </a:rPr>
              <a:t> </a:t>
            </a:r>
            <a:r>
              <a:rPr lang="ru-RU" sz="2200" spc="-5" dirty="0">
                <a:latin typeface="Segoe UI"/>
                <a:cs typeface="Segoe UI"/>
              </a:rPr>
              <a:t>на основе классификатора </a:t>
            </a:r>
            <a:r>
              <a:rPr lang="ru-RU" sz="2200" spc="-5" dirty="0" smtClean="0">
                <a:latin typeface="Segoe UI"/>
                <a:cs typeface="Segoe UI"/>
              </a:rPr>
              <a:t>ОКПД2</a:t>
            </a:r>
            <a:endParaRPr lang="ru-RU" sz="2200" spc="-5" dirty="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685608" y="3890593"/>
            <a:ext cx="6760845" cy="13875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4200" b="1" spc="-10" dirty="0" smtClean="0">
                <a:solidFill>
                  <a:srgbClr val="ED1944"/>
                </a:solidFill>
                <a:latin typeface="Segoe UI Semibold"/>
                <a:cs typeface="Segoe UI Semibold"/>
              </a:rPr>
              <a:t>Электронная подпись</a:t>
            </a:r>
            <a:endParaRPr sz="4200" dirty="0">
              <a:latin typeface="Segoe UI Semibold"/>
              <a:cs typeface="Segoe UI Semibold"/>
            </a:endParaRPr>
          </a:p>
          <a:p>
            <a:pPr marL="12700" marR="5080">
              <a:lnSpc>
                <a:spcPct val="100000"/>
              </a:lnSpc>
              <a:spcBef>
                <a:spcPts val="459"/>
              </a:spcBef>
              <a:tabLst>
                <a:tab pos="1186180" algn="l"/>
              </a:tabLst>
            </a:pPr>
            <a:r>
              <a:rPr lang="ru-RU" sz="2200" dirty="0" smtClean="0">
                <a:latin typeface="Segoe UI"/>
                <a:cs typeface="Segoe UI"/>
              </a:rPr>
              <a:t>Возможность работы в системе как с электронной подписью, так и без нее</a:t>
            </a:r>
            <a:endParaRPr sz="2200" dirty="0">
              <a:latin typeface="Segoe UI"/>
              <a:cs typeface="Segoe UI"/>
            </a:endParaRPr>
          </a:p>
        </p:txBody>
      </p:sp>
      <p:sp>
        <p:nvSpPr>
          <p:cNvPr id="58" name="object 12"/>
          <p:cNvSpPr/>
          <p:nvPr/>
        </p:nvSpPr>
        <p:spPr>
          <a:xfrm>
            <a:off x="456081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13"/>
          <p:cNvSpPr/>
          <p:nvPr/>
        </p:nvSpPr>
        <p:spPr>
          <a:xfrm>
            <a:off x="9087589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17"/>
          <p:cNvSpPr/>
          <p:nvPr/>
        </p:nvSpPr>
        <p:spPr>
          <a:xfrm>
            <a:off x="15429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18"/>
          <p:cNvSpPr/>
          <p:nvPr/>
        </p:nvSpPr>
        <p:spPr>
          <a:xfrm>
            <a:off x="30571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19"/>
          <p:cNvSpPr/>
          <p:nvPr/>
        </p:nvSpPr>
        <p:spPr>
          <a:xfrm>
            <a:off x="606973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ED1945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20"/>
          <p:cNvSpPr/>
          <p:nvPr/>
        </p:nvSpPr>
        <p:spPr>
          <a:xfrm>
            <a:off x="10596514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21"/>
          <p:cNvSpPr/>
          <p:nvPr/>
        </p:nvSpPr>
        <p:spPr>
          <a:xfrm>
            <a:off x="305188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22"/>
          <p:cNvSpPr/>
          <p:nvPr/>
        </p:nvSpPr>
        <p:spPr>
          <a:xfrm>
            <a:off x="75786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54"/>
          <p:cNvSpPr txBox="1"/>
          <p:nvPr/>
        </p:nvSpPr>
        <p:spPr>
          <a:xfrm>
            <a:off x="6243983" y="9557093"/>
            <a:ext cx="116078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z="1000" b="0" spc="30" dirty="0">
                <a:solidFill>
                  <a:srgbClr val="FFFFFF"/>
                </a:solidFill>
                <a:latin typeface="Segoe UI Light"/>
                <a:cs typeface="Segoe UI Light"/>
              </a:rPr>
              <a:t>ЗАКУПКИ</a:t>
            </a:r>
            <a:r>
              <a:rPr sz="1000" b="0" spc="-4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0" dirty="0">
                <a:solidFill>
                  <a:srgbClr val="FFFFFF"/>
                </a:solidFill>
                <a:latin typeface="Segoe UI Light"/>
                <a:cs typeface="Segoe UI Light"/>
              </a:rPr>
              <a:t>МАЛОГО</a:t>
            </a:r>
            <a:endParaRPr sz="1000">
              <a:latin typeface="Segoe UI Light"/>
              <a:cs typeface="Segoe UI Light"/>
            </a:endParaRPr>
          </a:p>
          <a:p>
            <a:pPr marL="4445" algn="ctr">
              <a:lnSpc>
                <a:spcPct val="10000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ОБЪЕМА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82" name="object 57"/>
          <p:cNvSpPr txBox="1">
            <a:spLocks noGrp="1"/>
          </p:cNvSpPr>
          <p:nvPr>
            <p:ph type="ftr" sz="quarter" idx="5"/>
          </p:nvPr>
        </p:nvSpPr>
        <p:spPr>
          <a:xfrm>
            <a:off x="10732848" y="9557093"/>
            <a:ext cx="1241425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pc="35" dirty="0"/>
              <a:t>ДОПОЛНИТЕЛЬНЫЕ</a:t>
            </a:r>
          </a:p>
          <a:p>
            <a:pPr algn="ctr">
              <a:lnSpc>
                <a:spcPct val="100000"/>
              </a:lnSpc>
            </a:pPr>
            <a:r>
              <a:rPr spc="30" dirty="0"/>
              <a:t>ВОЗМОЖНОСТИ</a:t>
            </a:r>
          </a:p>
        </p:txBody>
      </p:sp>
      <p:sp>
        <p:nvSpPr>
          <p:cNvPr id="83" name="object 55"/>
          <p:cNvSpPr txBox="1">
            <a:spLocks noGrp="1"/>
          </p:cNvSpPr>
          <p:nvPr>
            <p:ph type="dt" sz="half" idx="6"/>
          </p:nvPr>
        </p:nvSpPr>
        <p:spPr>
          <a:xfrm>
            <a:off x="7895389" y="9557093"/>
            <a:ext cx="880109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5880" indent="-43180">
              <a:lnSpc>
                <a:spcPts val="1110"/>
              </a:lnSpc>
            </a:pPr>
            <a:r>
              <a:rPr spc="35" dirty="0"/>
              <a:t>ЗА</a:t>
            </a:r>
            <a:r>
              <a:rPr spc="100" dirty="0"/>
              <a:t>К</a:t>
            </a:r>
            <a:r>
              <a:rPr spc="35" dirty="0"/>
              <a:t>ЛЮЧЕНИЕ</a:t>
            </a:r>
          </a:p>
          <a:p>
            <a:pPr marL="55880">
              <a:lnSpc>
                <a:spcPct val="100000"/>
              </a:lnSpc>
            </a:pPr>
            <a:r>
              <a:rPr spc="30" dirty="0"/>
              <a:t>ДОГОВОРОВ</a:t>
            </a:r>
          </a:p>
        </p:txBody>
      </p:sp>
      <p:sp>
        <p:nvSpPr>
          <p:cNvPr id="84" name="object 56"/>
          <p:cNvSpPr txBox="1"/>
          <p:nvPr/>
        </p:nvSpPr>
        <p:spPr>
          <a:xfrm>
            <a:off x="9427047" y="9557093"/>
            <a:ext cx="83439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16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КОНТРОЛЬ</a:t>
            </a:r>
            <a:r>
              <a:rPr sz="1000" b="0" spc="-6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dirty="0">
                <a:solidFill>
                  <a:srgbClr val="FFFFFF"/>
                </a:solidFill>
                <a:latin typeface="Segoe UI Light"/>
                <a:cs typeface="Segoe UI Light"/>
              </a:rPr>
              <a:t>И</a:t>
            </a:r>
            <a:endParaRPr sz="1000">
              <a:latin typeface="Segoe UI Light"/>
              <a:cs typeface="Segoe UI Light"/>
            </a:endParaRPr>
          </a:p>
          <a:p>
            <a:pPr marL="12700">
              <a:lnSpc>
                <a:spcPct val="10000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ОТЧЕТНОСТЬ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85" name="object 58"/>
          <p:cNvSpPr txBox="1"/>
          <p:nvPr/>
        </p:nvSpPr>
        <p:spPr>
          <a:xfrm>
            <a:off x="13857632" y="9557093"/>
            <a:ext cx="1030605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ПРЕИМУЩЕСТВА</a:t>
            </a:r>
            <a:endParaRPr sz="1000">
              <a:latin typeface="Segoe UI Light"/>
              <a:cs typeface="Segoe UI Light"/>
            </a:endParaRPr>
          </a:p>
          <a:p>
            <a:pPr algn="ctr">
              <a:lnSpc>
                <a:spcPct val="100000"/>
              </a:lnSpc>
            </a:pP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ОТС</a:t>
            </a:r>
            <a:r>
              <a:rPr sz="1500" b="0" spc="22" baseline="2777" dirty="0">
                <a:solidFill>
                  <a:srgbClr val="FFFFFF"/>
                </a:solidFill>
                <a:latin typeface="Segoe UI Light"/>
                <a:cs typeface="Segoe UI Light"/>
              </a:rPr>
              <a:t>-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SRM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86" name="object 59"/>
          <p:cNvSpPr txBox="1"/>
          <p:nvPr/>
        </p:nvSpPr>
        <p:spPr>
          <a:xfrm>
            <a:off x="503809" y="9633293"/>
            <a:ext cx="56515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КТО</a:t>
            </a:r>
            <a:r>
              <a:rPr sz="1000" b="0" spc="-5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МЫ?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87" name="object 60"/>
          <p:cNvSpPr txBox="1"/>
          <p:nvPr/>
        </p:nvSpPr>
        <p:spPr>
          <a:xfrm>
            <a:off x="1930745" y="9633293"/>
            <a:ext cx="73850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-5" dirty="0">
                <a:solidFill>
                  <a:srgbClr val="FFFFFF"/>
                </a:solidFill>
                <a:latin typeface="Segoe UI Light"/>
                <a:cs typeface="Segoe UI Light"/>
              </a:rPr>
              <a:t>О</a:t>
            </a:r>
            <a:r>
              <a:rPr sz="1000" b="0" spc="-6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СИСТЕМЕ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88" name="object 61"/>
          <p:cNvSpPr txBox="1"/>
          <p:nvPr/>
        </p:nvSpPr>
        <p:spPr>
          <a:xfrm>
            <a:off x="3280145" y="9633293"/>
            <a:ext cx="10572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ПЛАНИРОВАНИЕ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89" name="object 62"/>
          <p:cNvSpPr txBox="1"/>
          <p:nvPr/>
        </p:nvSpPr>
        <p:spPr>
          <a:xfrm>
            <a:off x="4632899" y="9633293"/>
            <a:ext cx="136969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ПРОЦЕДУРА</a:t>
            </a:r>
            <a:r>
              <a:rPr sz="1000" b="0" spc="-5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ЗАКУПКИ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90" name="object 20"/>
          <p:cNvSpPr txBox="1">
            <a:spLocks/>
          </p:cNvSpPr>
          <p:nvPr/>
        </p:nvSpPr>
        <p:spPr>
          <a:xfrm>
            <a:off x="12238846" y="9557093"/>
            <a:ext cx="124142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/>
              <a:t>РЕЗУЛЬТАТЫ РАБОТЫ С </a:t>
            </a:r>
            <a:r>
              <a:rPr lang="en-US" spc="35" dirty="0"/>
              <a:t>OTC-SRM</a:t>
            </a:r>
            <a:endParaRPr lang="ru-RU" spc="30" dirty="0"/>
          </a:p>
        </p:txBody>
      </p:sp>
      <p:sp>
        <p:nvSpPr>
          <p:cNvPr id="91" name="object 12"/>
          <p:cNvSpPr/>
          <p:nvPr/>
        </p:nvSpPr>
        <p:spPr>
          <a:xfrm>
            <a:off x="456081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ED1945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333F48"/>
              </a:solidFill>
            </a:endParaRPr>
          </a:p>
        </p:txBody>
      </p:sp>
      <p:sp>
        <p:nvSpPr>
          <p:cNvPr id="92" name="object 13"/>
          <p:cNvSpPr/>
          <p:nvPr/>
        </p:nvSpPr>
        <p:spPr>
          <a:xfrm>
            <a:off x="9087589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17"/>
          <p:cNvSpPr/>
          <p:nvPr/>
        </p:nvSpPr>
        <p:spPr>
          <a:xfrm>
            <a:off x="15429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18"/>
          <p:cNvSpPr/>
          <p:nvPr/>
        </p:nvSpPr>
        <p:spPr>
          <a:xfrm>
            <a:off x="30571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19"/>
          <p:cNvSpPr/>
          <p:nvPr/>
        </p:nvSpPr>
        <p:spPr>
          <a:xfrm>
            <a:off x="606973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20"/>
          <p:cNvSpPr/>
          <p:nvPr/>
        </p:nvSpPr>
        <p:spPr>
          <a:xfrm>
            <a:off x="10596514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21"/>
          <p:cNvSpPr/>
          <p:nvPr/>
        </p:nvSpPr>
        <p:spPr>
          <a:xfrm>
            <a:off x="305188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22"/>
          <p:cNvSpPr/>
          <p:nvPr/>
        </p:nvSpPr>
        <p:spPr>
          <a:xfrm>
            <a:off x="75786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54"/>
          <p:cNvSpPr txBox="1"/>
          <p:nvPr/>
        </p:nvSpPr>
        <p:spPr>
          <a:xfrm>
            <a:off x="6243983" y="9557093"/>
            <a:ext cx="116078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ЗАКУПКИ МАЛОГО ОБЪЕМА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00" name="object 57"/>
          <p:cNvSpPr txBox="1">
            <a:spLocks/>
          </p:cNvSpPr>
          <p:nvPr/>
        </p:nvSpPr>
        <p:spPr>
          <a:xfrm>
            <a:off x="10732848" y="9557093"/>
            <a:ext cx="124142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РЕАЛИЗАЦИЯ ПРОЕКТА</a:t>
            </a:r>
            <a:endParaRPr lang="ru-RU" spc="30" dirty="0"/>
          </a:p>
        </p:txBody>
      </p:sp>
      <p:sp>
        <p:nvSpPr>
          <p:cNvPr id="101" name="object 55"/>
          <p:cNvSpPr txBox="1">
            <a:spLocks/>
          </p:cNvSpPr>
          <p:nvPr/>
        </p:nvSpPr>
        <p:spPr>
          <a:xfrm>
            <a:off x="7661828" y="9620936"/>
            <a:ext cx="1393507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РАБОТА ЗАКАЗЧИКА</a:t>
            </a:r>
            <a:endParaRPr lang="ru-RU" spc="30" dirty="0"/>
          </a:p>
        </p:txBody>
      </p:sp>
      <p:sp>
        <p:nvSpPr>
          <p:cNvPr id="102" name="object 56"/>
          <p:cNvSpPr txBox="1"/>
          <p:nvPr/>
        </p:nvSpPr>
        <p:spPr>
          <a:xfrm>
            <a:off x="9208385" y="9553780"/>
            <a:ext cx="1289826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160" algn="ctr">
              <a:lnSpc>
                <a:spcPts val="111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РАБОТА С ПОСТАВЩИКАМИ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03" name="object 59"/>
          <p:cNvSpPr txBox="1"/>
          <p:nvPr/>
        </p:nvSpPr>
        <p:spPr>
          <a:xfrm>
            <a:off x="503809" y="9633293"/>
            <a:ext cx="56515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КТО</a:t>
            </a:r>
            <a:r>
              <a:rPr sz="1000" b="0" spc="-5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МЫ?</a:t>
            </a:r>
            <a:endParaRPr sz="1000" dirty="0">
              <a:latin typeface="Segoe UI Light"/>
              <a:cs typeface="Segoe UI Light"/>
            </a:endParaRPr>
          </a:p>
        </p:txBody>
      </p:sp>
      <p:sp>
        <p:nvSpPr>
          <p:cNvPr id="104" name="object 60"/>
          <p:cNvSpPr txBox="1"/>
          <p:nvPr/>
        </p:nvSpPr>
        <p:spPr>
          <a:xfrm>
            <a:off x="1815608" y="9627625"/>
            <a:ext cx="964103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lang="ru-RU" sz="1000" spc="-5" dirty="0">
                <a:solidFill>
                  <a:srgbClr val="FFFFFF"/>
                </a:solidFill>
                <a:latin typeface="Segoe UI Light"/>
                <a:cs typeface="Segoe UI Light"/>
              </a:rPr>
              <a:t>НАШИ ПРОЕКТЫ</a:t>
            </a:r>
            <a:endParaRPr lang="ru-RU" sz="1000" dirty="0">
              <a:latin typeface="Segoe UI Light"/>
              <a:cs typeface="Segoe UI Light"/>
            </a:endParaRPr>
          </a:p>
        </p:txBody>
      </p:sp>
      <p:sp>
        <p:nvSpPr>
          <p:cNvPr id="105" name="object 61"/>
          <p:cNvSpPr txBox="1"/>
          <p:nvPr/>
        </p:nvSpPr>
        <p:spPr>
          <a:xfrm>
            <a:off x="3159424" y="9563660"/>
            <a:ext cx="1294321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lang="ru-RU" sz="1000" spc="30" dirty="0" smtClean="0">
                <a:solidFill>
                  <a:srgbClr val="FFFFFF"/>
                </a:solidFill>
                <a:latin typeface="Segoe UI Light"/>
                <a:cs typeface="Segoe UI Light"/>
              </a:rPr>
              <a:t>ЭЛЕКТРОННЫЙ МАГАЗИН</a:t>
            </a:r>
          </a:p>
          <a:p>
            <a:pPr algn="ctr">
              <a:lnSpc>
                <a:spcPts val="1110"/>
              </a:lnSpc>
            </a:pPr>
            <a:endParaRPr lang="ru-RU" sz="1000" dirty="0">
              <a:latin typeface="Segoe UI Light"/>
              <a:cs typeface="Segoe UI Light"/>
            </a:endParaRPr>
          </a:p>
        </p:txBody>
      </p:sp>
      <p:sp>
        <p:nvSpPr>
          <p:cNvPr id="106" name="object 7"/>
          <p:cNvSpPr/>
          <p:nvPr/>
        </p:nvSpPr>
        <p:spPr>
          <a:xfrm>
            <a:off x="12108906" y="9467443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20"/>
          <p:cNvSpPr txBox="1">
            <a:spLocks/>
          </p:cNvSpPr>
          <p:nvPr/>
        </p:nvSpPr>
        <p:spPr>
          <a:xfrm>
            <a:off x="12242890" y="9620936"/>
            <a:ext cx="1241425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ИНТЕГРАЦИЯ</a:t>
            </a:r>
            <a:endParaRPr lang="ru-RU" spc="30" dirty="0"/>
          </a:p>
        </p:txBody>
      </p:sp>
      <p:sp>
        <p:nvSpPr>
          <p:cNvPr id="108" name="object 54"/>
          <p:cNvSpPr txBox="1"/>
          <p:nvPr/>
        </p:nvSpPr>
        <p:spPr>
          <a:xfrm>
            <a:off x="4669627" y="9555604"/>
            <a:ext cx="116078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ОСНОВНЫЕ ПРИНЦИПЫ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09" name="object 7"/>
          <p:cNvSpPr/>
          <p:nvPr/>
        </p:nvSpPr>
        <p:spPr>
          <a:xfrm>
            <a:off x="13475053" y="9455883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7"/>
          <p:cNvSpPr/>
          <p:nvPr/>
        </p:nvSpPr>
        <p:spPr>
          <a:xfrm>
            <a:off x="14853486" y="9462572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20"/>
          <p:cNvSpPr txBox="1">
            <a:spLocks/>
          </p:cNvSpPr>
          <p:nvPr/>
        </p:nvSpPr>
        <p:spPr>
          <a:xfrm>
            <a:off x="13472055" y="9623725"/>
            <a:ext cx="1241425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СЕРВИС</a:t>
            </a:r>
            <a:endParaRPr lang="ru-RU" spc="30" dirty="0"/>
          </a:p>
        </p:txBody>
      </p:sp>
      <p:sp>
        <p:nvSpPr>
          <p:cNvPr id="112" name="object 20"/>
          <p:cNvSpPr txBox="1">
            <a:spLocks/>
          </p:cNvSpPr>
          <p:nvPr/>
        </p:nvSpPr>
        <p:spPr>
          <a:xfrm>
            <a:off x="14916365" y="9544370"/>
            <a:ext cx="1263978" cy="144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НАШИ ПРИЕМУЩЕСТВА</a:t>
            </a:r>
            <a:endParaRPr lang="ru-RU" spc="30" dirty="0"/>
          </a:p>
        </p:txBody>
      </p:sp>
    </p:spTree>
    <p:extLst>
      <p:ext uri="{BB962C8B-B14F-4D97-AF65-F5344CB8AC3E}">
        <p14:creationId xmlns:p14="http://schemas.microsoft.com/office/powerpoint/2010/main" val="355328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080012"/>
            <a:ext cx="16256000" cy="4089400"/>
          </a:xfrm>
          <a:custGeom>
            <a:avLst/>
            <a:gdLst/>
            <a:ahLst/>
            <a:cxnLst/>
            <a:rect l="l" t="t" r="r" b="b"/>
            <a:pathLst>
              <a:path w="16256000" h="4089400">
                <a:moveTo>
                  <a:pt x="0" y="4089387"/>
                </a:moveTo>
                <a:lnTo>
                  <a:pt x="16256000" y="4089387"/>
                </a:lnTo>
                <a:lnTo>
                  <a:pt x="16256000" y="0"/>
                </a:lnTo>
                <a:lnTo>
                  <a:pt x="0" y="0"/>
                </a:lnTo>
                <a:lnTo>
                  <a:pt x="0" y="4089387"/>
                </a:lnTo>
                <a:close/>
              </a:path>
            </a:pathLst>
          </a:custGeom>
          <a:solidFill>
            <a:srgbClr val="333F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017000" y="2976676"/>
            <a:ext cx="5252720" cy="21544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500" b="1" dirty="0">
                <a:solidFill>
                  <a:srgbClr val="333F48"/>
                </a:solidFill>
                <a:latin typeface="Segoe UI Semibold"/>
                <a:cs typeface="Segoe UI Semibold"/>
              </a:rPr>
              <a:t>Вы </a:t>
            </a:r>
            <a:r>
              <a:rPr sz="2500" b="1" spc="-10" dirty="0">
                <a:solidFill>
                  <a:srgbClr val="333F48"/>
                </a:solidFill>
                <a:latin typeface="Segoe UI Semibold"/>
                <a:cs typeface="Segoe UI Semibold"/>
              </a:rPr>
              <a:t>просто </a:t>
            </a:r>
            <a:r>
              <a:rPr sz="2500" b="1" spc="-15" dirty="0" err="1">
                <a:solidFill>
                  <a:srgbClr val="333F48"/>
                </a:solidFill>
                <a:latin typeface="Segoe UI Semibold"/>
                <a:cs typeface="Segoe UI Semibold"/>
              </a:rPr>
              <a:t>заходите</a:t>
            </a:r>
            <a:r>
              <a:rPr sz="2500" b="1" spc="-15" dirty="0">
                <a:solidFill>
                  <a:srgbClr val="333F48"/>
                </a:solidFill>
                <a:latin typeface="Segoe UI Semibold"/>
                <a:cs typeface="Segoe UI Semibold"/>
              </a:rPr>
              <a:t> </a:t>
            </a:r>
            <a:r>
              <a:rPr lang="ru-RU" sz="2500" b="1" dirty="0" smtClean="0">
                <a:solidFill>
                  <a:srgbClr val="333F48"/>
                </a:solidFill>
                <a:latin typeface="Segoe UI Semibold"/>
                <a:cs typeface="Segoe UI Semibold"/>
              </a:rPr>
              <a:t>в электронный магазин</a:t>
            </a:r>
            <a:endParaRPr sz="2500" dirty="0">
              <a:latin typeface="Segoe UI Semibold"/>
              <a:cs typeface="Segoe UI Semibold"/>
            </a:endParaRPr>
          </a:p>
          <a:p>
            <a:pPr marL="12700" marR="443230">
              <a:lnSpc>
                <a:spcPct val="120000"/>
              </a:lnSpc>
            </a:pPr>
            <a:r>
              <a:rPr sz="2500" b="1" dirty="0">
                <a:solidFill>
                  <a:srgbClr val="333F48"/>
                </a:solidFill>
                <a:latin typeface="Segoe UI Semibold"/>
                <a:cs typeface="Segoe UI Semibold"/>
              </a:rPr>
              <a:t>→ </a:t>
            </a:r>
            <a:r>
              <a:rPr sz="2500" b="1" spc="-10" dirty="0">
                <a:solidFill>
                  <a:srgbClr val="333F48"/>
                </a:solidFill>
                <a:latin typeface="Segoe UI Semibold"/>
                <a:cs typeface="Segoe UI Semibold"/>
              </a:rPr>
              <a:t>Выбираете </a:t>
            </a:r>
            <a:r>
              <a:rPr sz="2500" b="1" dirty="0">
                <a:solidFill>
                  <a:srgbClr val="333F48"/>
                </a:solidFill>
                <a:latin typeface="Segoe UI Semibold"/>
                <a:cs typeface="Segoe UI Semibold"/>
              </a:rPr>
              <a:t>среди</a:t>
            </a:r>
            <a:r>
              <a:rPr sz="2500" b="1" spc="-35" dirty="0">
                <a:solidFill>
                  <a:srgbClr val="333F48"/>
                </a:solidFill>
                <a:latin typeface="Segoe UI Semibold"/>
                <a:cs typeface="Segoe UI Semibold"/>
              </a:rPr>
              <a:t> </a:t>
            </a:r>
            <a:r>
              <a:rPr sz="2500" b="1" dirty="0">
                <a:solidFill>
                  <a:srgbClr val="333F48"/>
                </a:solidFill>
                <a:latin typeface="Segoe UI Semibold"/>
                <a:cs typeface="Segoe UI Semibold"/>
              </a:rPr>
              <a:t>актуальных  </a:t>
            </a:r>
            <a:r>
              <a:rPr sz="2500" b="1" spc="-10" dirty="0">
                <a:solidFill>
                  <a:srgbClr val="333F48"/>
                </a:solidFill>
                <a:latin typeface="Segoe UI Semibold"/>
                <a:cs typeface="Segoe UI Semibold"/>
              </a:rPr>
              <a:t>предложений </a:t>
            </a:r>
            <a:r>
              <a:rPr sz="2500" b="1" spc="-5" dirty="0">
                <a:solidFill>
                  <a:srgbClr val="333F48"/>
                </a:solidFill>
                <a:latin typeface="Segoe UI Semibold"/>
                <a:cs typeface="Segoe UI Semibold"/>
              </a:rPr>
              <a:t>поставщиков </a:t>
            </a:r>
            <a:r>
              <a:rPr sz="2500" b="1" dirty="0">
                <a:solidFill>
                  <a:srgbClr val="333F48"/>
                </a:solidFill>
                <a:latin typeface="Segoe UI Semibold"/>
                <a:cs typeface="Segoe UI Semibold"/>
              </a:rPr>
              <a:t>→  Заключаете</a:t>
            </a:r>
            <a:r>
              <a:rPr sz="2500" b="1" spc="-75" dirty="0">
                <a:solidFill>
                  <a:srgbClr val="333F48"/>
                </a:solidFill>
                <a:latin typeface="Segoe UI Semibold"/>
                <a:cs typeface="Segoe UI Semibold"/>
              </a:rPr>
              <a:t> </a:t>
            </a:r>
            <a:r>
              <a:rPr sz="2500" b="1" spc="-10" dirty="0">
                <a:solidFill>
                  <a:srgbClr val="333F48"/>
                </a:solidFill>
                <a:latin typeface="Segoe UI Semibold"/>
                <a:cs typeface="Segoe UI Semibold"/>
              </a:rPr>
              <a:t>договор</a:t>
            </a:r>
            <a:endParaRPr sz="2500" dirty="0">
              <a:latin typeface="Segoe UI Semibold"/>
              <a:cs typeface="Segoe UI Semibol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7199" y="1967598"/>
            <a:ext cx="5652617" cy="27879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200" b="1" dirty="0">
                <a:solidFill>
                  <a:srgbClr val="ED1944"/>
                </a:solidFill>
                <a:latin typeface="Segoe UI Semibold"/>
                <a:cs typeface="Segoe UI Semibold"/>
              </a:rPr>
              <a:t>Как </a:t>
            </a:r>
            <a:r>
              <a:rPr sz="4200" b="1" spc="-50" dirty="0">
                <a:solidFill>
                  <a:srgbClr val="ED1944"/>
                </a:solidFill>
                <a:latin typeface="Segoe UI Semibold"/>
                <a:cs typeface="Segoe UI Semibold"/>
              </a:rPr>
              <a:t>это</a:t>
            </a:r>
            <a:r>
              <a:rPr sz="4200" b="1" spc="-90" dirty="0">
                <a:solidFill>
                  <a:srgbClr val="ED1944"/>
                </a:solidFill>
                <a:latin typeface="Segoe UI Semibold"/>
                <a:cs typeface="Segoe UI Semibold"/>
              </a:rPr>
              <a:t> </a:t>
            </a:r>
            <a:r>
              <a:rPr sz="4200" b="1" spc="-15" dirty="0">
                <a:solidFill>
                  <a:srgbClr val="ED1944"/>
                </a:solidFill>
                <a:latin typeface="Segoe UI Semibold"/>
                <a:cs typeface="Segoe UI Semibold"/>
              </a:rPr>
              <a:t>работает?</a:t>
            </a:r>
            <a:endParaRPr sz="4200" dirty="0">
              <a:latin typeface="Segoe UI Semibold"/>
              <a:cs typeface="Segoe UI Semibold"/>
            </a:endParaRPr>
          </a:p>
          <a:p>
            <a:pPr marL="12700" marR="5080">
              <a:lnSpc>
                <a:spcPct val="120000"/>
              </a:lnSpc>
              <a:spcBef>
                <a:spcPts val="2305"/>
              </a:spcBef>
            </a:pPr>
            <a:r>
              <a:rPr sz="2500" b="1" dirty="0">
                <a:solidFill>
                  <a:srgbClr val="333F48"/>
                </a:solidFill>
                <a:latin typeface="Segoe UI Semibold"/>
                <a:cs typeface="Segoe UI Semibold"/>
              </a:rPr>
              <a:t>Вы </a:t>
            </a:r>
            <a:r>
              <a:rPr sz="2500" b="1" spc="-10" dirty="0">
                <a:solidFill>
                  <a:srgbClr val="333F48"/>
                </a:solidFill>
                <a:latin typeface="Segoe UI Semibold"/>
                <a:cs typeface="Segoe UI Semibold"/>
              </a:rPr>
              <a:t>формируете </a:t>
            </a:r>
            <a:r>
              <a:rPr sz="2500" b="1" spc="-5" dirty="0">
                <a:solidFill>
                  <a:srgbClr val="333F48"/>
                </a:solidFill>
                <a:latin typeface="Segoe UI Semibold"/>
                <a:cs typeface="Segoe UI Semibold"/>
              </a:rPr>
              <a:t>потребность </a:t>
            </a:r>
            <a:r>
              <a:rPr sz="2500" b="1" dirty="0">
                <a:solidFill>
                  <a:srgbClr val="333F48"/>
                </a:solidFill>
                <a:latin typeface="Segoe UI Semibold"/>
                <a:cs typeface="Segoe UI Semibold"/>
              </a:rPr>
              <a:t>→  </a:t>
            </a:r>
            <a:r>
              <a:rPr sz="2500" b="1" spc="-10" dirty="0">
                <a:solidFill>
                  <a:srgbClr val="333F48"/>
                </a:solidFill>
                <a:latin typeface="Segoe UI Semibold"/>
                <a:cs typeface="Segoe UI Semibold"/>
              </a:rPr>
              <a:t>Публикуете </a:t>
            </a:r>
            <a:r>
              <a:rPr sz="2500" b="1" spc="-5" dirty="0" err="1">
                <a:solidFill>
                  <a:srgbClr val="333F48"/>
                </a:solidFill>
                <a:latin typeface="Segoe UI Semibold"/>
                <a:cs typeface="Segoe UI Semibold"/>
              </a:rPr>
              <a:t>закупку</a:t>
            </a:r>
            <a:r>
              <a:rPr sz="2500" b="1" spc="-5" dirty="0">
                <a:solidFill>
                  <a:srgbClr val="333F48"/>
                </a:solidFill>
                <a:latin typeface="Segoe UI Semibold"/>
                <a:cs typeface="Segoe UI Semibold"/>
              </a:rPr>
              <a:t> </a:t>
            </a:r>
            <a:r>
              <a:rPr lang="ru-RU" sz="2500" b="1" dirty="0" smtClean="0">
                <a:solidFill>
                  <a:srgbClr val="333F48"/>
                </a:solidFill>
                <a:latin typeface="Segoe UI Semibold"/>
                <a:cs typeface="Segoe UI Semibold"/>
              </a:rPr>
              <a:t>в электронном магазине </a:t>
            </a:r>
            <a:r>
              <a:rPr sz="2500" b="1" dirty="0" smtClean="0">
                <a:solidFill>
                  <a:srgbClr val="333F48"/>
                </a:solidFill>
                <a:latin typeface="Segoe UI Semibold"/>
                <a:cs typeface="Segoe UI Semibold"/>
              </a:rPr>
              <a:t>→  </a:t>
            </a:r>
            <a:r>
              <a:rPr sz="2500" b="1" spc="-10" dirty="0">
                <a:solidFill>
                  <a:srgbClr val="333F48"/>
                </a:solidFill>
                <a:latin typeface="Segoe UI Semibold"/>
                <a:cs typeface="Segoe UI Semibold"/>
              </a:rPr>
              <a:t>Выбираете </a:t>
            </a:r>
            <a:r>
              <a:rPr sz="2500" b="1" dirty="0">
                <a:solidFill>
                  <a:srgbClr val="333F48"/>
                </a:solidFill>
                <a:latin typeface="Segoe UI Semibold"/>
                <a:cs typeface="Segoe UI Semibold"/>
              </a:rPr>
              <a:t>поставщика →  </a:t>
            </a:r>
            <a:r>
              <a:rPr sz="2500" b="1" dirty="0" err="1">
                <a:solidFill>
                  <a:srgbClr val="333F48"/>
                </a:solidFill>
                <a:latin typeface="Segoe UI Semibold"/>
                <a:cs typeface="Segoe UI Semibold"/>
              </a:rPr>
              <a:t>Заключаете</a:t>
            </a:r>
            <a:r>
              <a:rPr sz="2500" b="1" spc="-75" dirty="0">
                <a:solidFill>
                  <a:srgbClr val="333F48"/>
                </a:solidFill>
                <a:latin typeface="Segoe UI Semibold"/>
                <a:cs typeface="Segoe UI Semibold"/>
              </a:rPr>
              <a:t> </a:t>
            </a:r>
            <a:r>
              <a:rPr sz="2500" b="1" spc="-10" dirty="0" err="1" smtClean="0">
                <a:solidFill>
                  <a:srgbClr val="333F48"/>
                </a:solidFill>
                <a:latin typeface="Segoe UI Semibold"/>
                <a:cs typeface="Segoe UI Semibold"/>
              </a:rPr>
              <a:t>договор</a:t>
            </a:r>
            <a:endParaRPr sz="2500" dirty="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130668" y="3423780"/>
            <a:ext cx="967105" cy="6470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200" b="1" spc="-5" dirty="0">
                <a:solidFill>
                  <a:srgbClr val="ED1944"/>
                </a:solidFill>
                <a:latin typeface="Segoe UI Semibold"/>
                <a:cs typeface="Segoe UI Semibold"/>
              </a:rPr>
              <a:t>или</a:t>
            </a:r>
            <a:endParaRPr sz="4200" dirty="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4499" y="5404827"/>
            <a:ext cx="9816937" cy="1697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20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Что </a:t>
            </a:r>
            <a:r>
              <a:rPr sz="4200" b="1" spc="-5" dirty="0">
                <a:solidFill>
                  <a:srgbClr val="FFFFFF"/>
                </a:solidFill>
                <a:latin typeface="Segoe UI Semibold"/>
                <a:cs typeface="Segoe UI Semibold"/>
              </a:rPr>
              <a:t>еще </a:t>
            </a:r>
            <a:r>
              <a:rPr sz="4200" b="1" dirty="0" err="1">
                <a:solidFill>
                  <a:srgbClr val="FFFFFF"/>
                </a:solidFill>
                <a:latin typeface="Segoe UI Semibold"/>
                <a:cs typeface="Segoe UI Semibold"/>
              </a:rPr>
              <a:t>дает</a:t>
            </a:r>
            <a:r>
              <a:rPr sz="4200" b="1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lang="ru-RU" sz="4200" b="1" spc="-45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Электронный магазин</a:t>
            </a:r>
            <a:r>
              <a:rPr sz="4200" b="1" spc="-35" dirty="0" smtClean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4200" b="1" dirty="0">
                <a:solidFill>
                  <a:srgbClr val="FFFFFF"/>
                </a:solidFill>
                <a:latin typeface="Segoe UI Semibold"/>
                <a:cs typeface="Segoe UI Semibold"/>
              </a:rPr>
              <a:t>?</a:t>
            </a:r>
            <a:endParaRPr sz="4200" dirty="0">
              <a:latin typeface="Segoe UI Semibold"/>
              <a:cs typeface="Segoe UI Semibold"/>
            </a:endParaRPr>
          </a:p>
          <a:p>
            <a:pPr marL="1208405" marR="742315">
              <a:lnSpc>
                <a:spcPct val="100000"/>
              </a:lnSpc>
              <a:spcBef>
                <a:spcPts val="3420"/>
              </a:spcBef>
            </a:pPr>
            <a:r>
              <a:rPr sz="2000" spc="-5" dirty="0">
                <a:solidFill>
                  <a:srgbClr val="FFFFFF"/>
                </a:solidFill>
                <a:latin typeface="Segoe UI"/>
                <a:cs typeface="Segoe UI"/>
              </a:rPr>
              <a:t>Возможность переговоров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о цене</a:t>
            </a:r>
            <a:r>
              <a:rPr sz="2000" spc="-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dirty="0" err="1">
                <a:solidFill>
                  <a:srgbClr val="FFFFFF"/>
                </a:solidFill>
                <a:latin typeface="Segoe UI"/>
                <a:cs typeface="Segoe UI"/>
              </a:rPr>
              <a:t>заказа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  </a:t>
            </a:r>
            <a:r>
              <a:rPr lang="ru-RU" sz="2000" dirty="0" smtClean="0">
                <a:solidFill>
                  <a:srgbClr val="FFFFFF"/>
                </a:solidFill>
                <a:latin typeface="Segoe UI"/>
                <a:cs typeface="Segoe UI"/>
              </a:rPr>
              <a:t>                                    </a:t>
            </a:r>
            <a:r>
              <a:rPr sz="2000" dirty="0" err="1" smtClean="0">
                <a:solidFill>
                  <a:srgbClr val="FFFFFF"/>
                </a:solidFill>
                <a:latin typeface="Segoe UI"/>
                <a:cs typeface="Segoe UI"/>
              </a:rPr>
              <a:t>непосредственно</a:t>
            </a:r>
            <a:r>
              <a:rPr sz="2000" dirty="0" smtClean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в личном</a:t>
            </a:r>
            <a:r>
              <a:rPr sz="2000" spc="-10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Segoe UI"/>
                <a:cs typeface="Segoe UI"/>
              </a:rPr>
              <a:t>кабинете</a:t>
            </a:r>
            <a:endParaRPr sz="2000" dirty="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017113" y="6479578"/>
            <a:ext cx="5042535" cy="619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000" spc="-5" dirty="0">
                <a:solidFill>
                  <a:srgbClr val="FFFFFF"/>
                </a:solidFill>
                <a:latin typeface="Segoe UI"/>
                <a:cs typeface="Segoe UI"/>
              </a:rPr>
              <a:t>Обмен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электронными </a:t>
            </a:r>
            <a:r>
              <a:rPr sz="2000" spc="-5" dirty="0">
                <a:solidFill>
                  <a:srgbClr val="FFFFFF"/>
                </a:solidFill>
                <a:latin typeface="Segoe UI"/>
                <a:cs typeface="Segoe UI"/>
              </a:rPr>
              <a:t>счетами-фактурами, 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актами,</a:t>
            </a:r>
            <a:r>
              <a:rPr sz="2000" spc="-10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счетами</a:t>
            </a:r>
            <a:endParaRPr sz="2000" dirty="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640687" y="7863878"/>
            <a:ext cx="4469130" cy="619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solidFill>
                  <a:srgbClr val="FFFFFF"/>
                </a:solidFill>
                <a:latin typeface="Segoe UI"/>
                <a:cs typeface="Segoe UI"/>
              </a:rPr>
              <a:t>Конкурентное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проведение закупок</a:t>
            </a:r>
            <a:r>
              <a:rPr sz="2000" spc="-7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из</a:t>
            </a:r>
            <a:endParaRPr sz="20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</a:pPr>
            <a:r>
              <a:rPr sz="2000" spc="-5" dirty="0">
                <a:solidFill>
                  <a:srgbClr val="FFFFFF"/>
                </a:solidFill>
                <a:latin typeface="Segoe UI"/>
                <a:cs typeface="Segoe UI"/>
              </a:rPr>
              <a:t>«единственного</a:t>
            </a:r>
            <a:r>
              <a:rPr sz="2000" spc="-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Segoe UI"/>
                <a:cs typeface="Segoe UI"/>
              </a:rPr>
              <a:t>источника»</a:t>
            </a:r>
            <a:endParaRPr sz="2000">
              <a:latin typeface="Segoe UI"/>
              <a:cs typeface="Segoe U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44500" y="312128"/>
            <a:ext cx="15367000" cy="1110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pc="-5" dirty="0" smtClean="0"/>
              <a:t>Что </a:t>
            </a:r>
            <a:r>
              <a:rPr dirty="0" err="1" smtClean="0"/>
              <a:t>делать</a:t>
            </a:r>
            <a:r>
              <a:rPr dirty="0" smtClean="0"/>
              <a:t> </a:t>
            </a:r>
            <a:r>
              <a:rPr spc="-5" dirty="0"/>
              <a:t>с </a:t>
            </a:r>
            <a:r>
              <a:rPr dirty="0" smtClean="0"/>
              <a:t>м</a:t>
            </a:r>
            <a:r>
              <a:rPr lang="ru-RU" dirty="0" smtClean="0"/>
              <a:t>алым</a:t>
            </a:r>
            <a:r>
              <a:rPr dirty="0" smtClean="0"/>
              <a:t>и</a:t>
            </a:r>
            <a:r>
              <a:rPr spc="-55" dirty="0" smtClean="0"/>
              <a:t> </a:t>
            </a:r>
            <a:r>
              <a:rPr dirty="0"/>
              <a:t>закупками?</a:t>
            </a:r>
          </a:p>
          <a:p>
            <a:pPr marL="12700">
              <a:lnSpc>
                <a:spcPct val="100000"/>
              </a:lnSpc>
              <a:spcBef>
                <a:spcPts val="495"/>
              </a:spcBef>
            </a:pPr>
            <a:r>
              <a:rPr sz="2600" spc="-5" dirty="0"/>
              <a:t>Используйте </a:t>
            </a:r>
            <a:r>
              <a:rPr sz="2600" spc="5" dirty="0"/>
              <a:t>для </a:t>
            </a:r>
            <a:r>
              <a:rPr sz="2600" dirty="0"/>
              <a:t>малых </a:t>
            </a:r>
            <a:r>
              <a:rPr sz="2600" spc="-5" dirty="0"/>
              <a:t>закупок </a:t>
            </a:r>
            <a:r>
              <a:rPr sz="2600" dirty="0" err="1"/>
              <a:t>электронный</a:t>
            </a:r>
            <a:r>
              <a:rPr sz="2600" dirty="0"/>
              <a:t> </a:t>
            </a:r>
            <a:r>
              <a:rPr sz="2600" spc="-15" dirty="0" err="1" smtClean="0"/>
              <a:t>магазин</a:t>
            </a:r>
            <a:endParaRPr sz="2600" dirty="0"/>
          </a:p>
        </p:txBody>
      </p:sp>
      <p:sp>
        <p:nvSpPr>
          <p:cNvPr id="100" name="object 7"/>
          <p:cNvSpPr txBox="1"/>
          <p:nvPr/>
        </p:nvSpPr>
        <p:spPr>
          <a:xfrm>
            <a:off x="8966944" y="7646840"/>
            <a:ext cx="5042535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lang="ru-RU" sz="2000" spc="-5" dirty="0">
                <a:solidFill>
                  <a:srgbClr val="FFFFFF"/>
                </a:solidFill>
                <a:latin typeface="Segoe UI"/>
                <a:cs typeface="Segoe UI"/>
              </a:rPr>
              <a:t>Формирование отчетности по шаблону заказчика (формат </a:t>
            </a:r>
            <a:r>
              <a:rPr lang="ru-RU" sz="2000" spc="-5" dirty="0" err="1">
                <a:solidFill>
                  <a:srgbClr val="FFFFFF"/>
                </a:solidFill>
                <a:latin typeface="Segoe UI"/>
                <a:cs typeface="Segoe UI"/>
              </a:rPr>
              <a:t>Excel</a:t>
            </a:r>
            <a:r>
              <a:rPr lang="ru-RU" sz="2000" spc="-5" dirty="0">
                <a:solidFill>
                  <a:srgbClr val="FFFFFF"/>
                </a:solidFill>
                <a:latin typeface="Segoe UI"/>
                <a:cs typeface="Segoe UI"/>
              </a:rPr>
              <a:t>) с рассылкой на электронную почту</a:t>
            </a:r>
            <a:endParaRPr sz="2000" dirty="0">
              <a:latin typeface="Segoe UI"/>
              <a:cs typeface="Segoe UI"/>
            </a:endParaRPr>
          </a:p>
        </p:txBody>
      </p:sp>
      <p:pic>
        <p:nvPicPr>
          <p:cNvPr id="102" name="Рисунок 10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18" y="6125154"/>
            <a:ext cx="1237491" cy="1139954"/>
          </a:xfrm>
          <a:prstGeom prst="rect">
            <a:avLst/>
          </a:prstGeom>
        </p:spPr>
      </p:pic>
      <p:pic>
        <p:nvPicPr>
          <p:cNvPr id="104" name="Рисунок 10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17" y="7499651"/>
            <a:ext cx="1237491" cy="1139954"/>
          </a:xfrm>
          <a:prstGeom prst="rect">
            <a:avLst/>
          </a:prstGeom>
        </p:spPr>
      </p:pic>
      <p:pic>
        <p:nvPicPr>
          <p:cNvPr id="106" name="Рисунок 10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907" y="6075887"/>
            <a:ext cx="1237491" cy="1139954"/>
          </a:xfrm>
          <a:prstGeom prst="rect">
            <a:avLst/>
          </a:prstGeom>
        </p:spPr>
      </p:pic>
      <p:pic>
        <p:nvPicPr>
          <p:cNvPr id="108" name="Рисунок 10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278" y="7513872"/>
            <a:ext cx="1237491" cy="1139954"/>
          </a:xfrm>
          <a:prstGeom prst="rect">
            <a:avLst/>
          </a:prstGeom>
        </p:spPr>
      </p:pic>
      <p:sp>
        <p:nvSpPr>
          <p:cNvPr id="55" name="object 12"/>
          <p:cNvSpPr/>
          <p:nvPr/>
        </p:nvSpPr>
        <p:spPr>
          <a:xfrm>
            <a:off x="456081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13"/>
          <p:cNvSpPr/>
          <p:nvPr/>
        </p:nvSpPr>
        <p:spPr>
          <a:xfrm>
            <a:off x="9087589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17"/>
          <p:cNvSpPr/>
          <p:nvPr/>
        </p:nvSpPr>
        <p:spPr>
          <a:xfrm>
            <a:off x="15429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18"/>
          <p:cNvSpPr/>
          <p:nvPr/>
        </p:nvSpPr>
        <p:spPr>
          <a:xfrm>
            <a:off x="30571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19"/>
          <p:cNvSpPr/>
          <p:nvPr/>
        </p:nvSpPr>
        <p:spPr>
          <a:xfrm>
            <a:off x="606973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ED1945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20"/>
          <p:cNvSpPr/>
          <p:nvPr/>
        </p:nvSpPr>
        <p:spPr>
          <a:xfrm>
            <a:off x="10596514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21"/>
          <p:cNvSpPr/>
          <p:nvPr/>
        </p:nvSpPr>
        <p:spPr>
          <a:xfrm>
            <a:off x="305188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22"/>
          <p:cNvSpPr/>
          <p:nvPr/>
        </p:nvSpPr>
        <p:spPr>
          <a:xfrm>
            <a:off x="75786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54"/>
          <p:cNvSpPr txBox="1"/>
          <p:nvPr/>
        </p:nvSpPr>
        <p:spPr>
          <a:xfrm>
            <a:off x="6243983" y="9557093"/>
            <a:ext cx="116078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z="1000" b="0" spc="30" dirty="0">
                <a:solidFill>
                  <a:srgbClr val="FFFFFF"/>
                </a:solidFill>
                <a:latin typeface="Segoe UI Light"/>
                <a:cs typeface="Segoe UI Light"/>
              </a:rPr>
              <a:t>ЗАКУПКИ</a:t>
            </a:r>
            <a:r>
              <a:rPr sz="1000" b="0" spc="-4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0" dirty="0">
                <a:solidFill>
                  <a:srgbClr val="FFFFFF"/>
                </a:solidFill>
                <a:latin typeface="Segoe UI Light"/>
                <a:cs typeface="Segoe UI Light"/>
              </a:rPr>
              <a:t>МАЛОГО</a:t>
            </a:r>
            <a:endParaRPr sz="1000">
              <a:latin typeface="Segoe UI Light"/>
              <a:cs typeface="Segoe UI Light"/>
            </a:endParaRPr>
          </a:p>
          <a:p>
            <a:pPr marL="4445" algn="ctr">
              <a:lnSpc>
                <a:spcPct val="10000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ОБЪЕМА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64" name="object 57"/>
          <p:cNvSpPr txBox="1">
            <a:spLocks noGrp="1"/>
          </p:cNvSpPr>
          <p:nvPr>
            <p:ph type="ftr" sz="quarter" idx="5"/>
          </p:nvPr>
        </p:nvSpPr>
        <p:spPr>
          <a:xfrm>
            <a:off x="10732848" y="9557093"/>
            <a:ext cx="1241425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pc="35" dirty="0"/>
              <a:t>ДОПОЛНИТЕЛЬНЫЕ</a:t>
            </a:r>
          </a:p>
          <a:p>
            <a:pPr algn="ctr">
              <a:lnSpc>
                <a:spcPct val="100000"/>
              </a:lnSpc>
            </a:pPr>
            <a:r>
              <a:rPr spc="30" dirty="0"/>
              <a:t>ВОЗМОЖНОСТИ</a:t>
            </a:r>
          </a:p>
        </p:txBody>
      </p:sp>
      <p:sp>
        <p:nvSpPr>
          <p:cNvPr id="65" name="object 55"/>
          <p:cNvSpPr txBox="1">
            <a:spLocks noGrp="1"/>
          </p:cNvSpPr>
          <p:nvPr>
            <p:ph type="dt" sz="half" idx="6"/>
          </p:nvPr>
        </p:nvSpPr>
        <p:spPr>
          <a:xfrm>
            <a:off x="7895389" y="9557093"/>
            <a:ext cx="880109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5880" indent="-43180">
              <a:lnSpc>
                <a:spcPts val="1110"/>
              </a:lnSpc>
            </a:pPr>
            <a:r>
              <a:rPr spc="35" dirty="0"/>
              <a:t>ЗА</a:t>
            </a:r>
            <a:r>
              <a:rPr spc="100" dirty="0"/>
              <a:t>К</a:t>
            </a:r>
            <a:r>
              <a:rPr spc="35" dirty="0"/>
              <a:t>ЛЮЧЕНИЕ</a:t>
            </a:r>
          </a:p>
          <a:p>
            <a:pPr marL="55880">
              <a:lnSpc>
                <a:spcPct val="100000"/>
              </a:lnSpc>
            </a:pPr>
            <a:r>
              <a:rPr spc="30" dirty="0"/>
              <a:t>ДОГОВОРОВ</a:t>
            </a:r>
          </a:p>
        </p:txBody>
      </p:sp>
      <p:sp>
        <p:nvSpPr>
          <p:cNvPr id="66" name="object 56"/>
          <p:cNvSpPr txBox="1"/>
          <p:nvPr/>
        </p:nvSpPr>
        <p:spPr>
          <a:xfrm>
            <a:off x="9427047" y="9557093"/>
            <a:ext cx="83439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16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КОНТРОЛЬ</a:t>
            </a:r>
            <a:r>
              <a:rPr sz="1000" b="0" spc="-6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dirty="0">
                <a:solidFill>
                  <a:srgbClr val="FFFFFF"/>
                </a:solidFill>
                <a:latin typeface="Segoe UI Light"/>
                <a:cs typeface="Segoe UI Light"/>
              </a:rPr>
              <a:t>И</a:t>
            </a:r>
            <a:endParaRPr sz="1000">
              <a:latin typeface="Segoe UI Light"/>
              <a:cs typeface="Segoe UI Light"/>
            </a:endParaRPr>
          </a:p>
          <a:p>
            <a:pPr marL="12700">
              <a:lnSpc>
                <a:spcPct val="10000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ОТЧЕТНОСТЬ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67" name="object 58"/>
          <p:cNvSpPr txBox="1"/>
          <p:nvPr/>
        </p:nvSpPr>
        <p:spPr>
          <a:xfrm>
            <a:off x="13857632" y="9557093"/>
            <a:ext cx="1030605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ПРЕИМУЩЕСТВА</a:t>
            </a:r>
            <a:endParaRPr sz="1000">
              <a:latin typeface="Segoe UI Light"/>
              <a:cs typeface="Segoe UI Light"/>
            </a:endParaRPr>
          </a:p>
          <a:p>
            <a:pPr algn="ctr">
              <a:lnSpc>
                <a:spcPct val="100000"/>
              </a:lnSpc>
            </a:pP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ОТС</a:t>
            </a:r>
            <a:r>
              <a:rPr sz="1500" b="0" spc="22" baseline="2777" dirty="0">
                <a:solidFill>
                  <a:srgbClr val="FFFFFF"/>
                </a:solidFill>
                <a:latin typeface="Segoe UI Light"/>
                <a:cs typeface="Segoe UI Light"/>
              </a:rPr>
              <a:t>-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SRM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68" name="object 59"/>
          <p:cNvSpPr txBox="1"/>
          <p:nvPr/>
        </p:nvSpPr>
        <p:spPr>
          <a:xfrm>
            <a:off x="503809" y="9633293"/>
            <a:ext cx="56515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КТО</a:t>
            </a:r>
            <a:r>
              <a:rPr sz="1000" b="0" spc="-5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МЫ?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69" name="object 60"/>
          <p:cNvSpPr txBox="1"/>
          <p:nvPr/>
        </p:nvSpPr>
        <p:spPr>
          <a:xfrm>
            <a:off x="1930745" y="9633293"/>
            <a:ext cx="73850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-5" dirty="0">
                <a:solidFill>
                  <a:srgbClr val="FFFFFF"/>
                </a:solidFill>
                <a:latin typeface="Segoe UI Light"/>
                <a:cs typeface="Segoe UI Light"/>
              </a:rPr>
              <a:t>О</a:t>
            </a:r>
            <a:r>
              <a:rPr sz="1000" b="0" spc="-6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СИСТЕМЕ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70" name="object 61"/>
          <p:cNvSpPr txBox="1"/>
          <p:nvPr/>
        </p:nvSpPr>
        <p:spPr>
          <a:xfrm>
            <a:off x="3280145" y="9633293"/>
            <a:ext cx="10572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ПЛАНИРОВАНИЕ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71" name="object 62"/>
          <p:cNvSpPr txBox="1"/>
          <p:nvPr/>
        </p:nvSpPr>
        <p:spPr>
          <a:xfrm>
            <a:off x="4632899" y="9633293"/>
            <a:ext cx="136969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ПРОЦЕДУРА</a:t>
            </a:r>
            <a:r>
              <a:rPr sz="1000" b="0" spc="-5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ЗАКУПКИ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72" name="object 20"/>
          <p:cNvSpPr txBox="1">
            <a:spLocks/>
          </p:cNvSpPr>
          <p:nvPr/>
        </p:nvSpPr>
        <p:spPr>
          <a:xfrm>
            <a:off x="12238846" y="9557093"/>
            <a:ext cx="124142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/>
              <a:t>РЕЗУЛЬТАТЫ РАБОТЫ С </a:t>
            </a:r>
            <a:r>
              <a:rPr lang="en-US" spc="35" dirty="0"/>
              <a:t>OTC-SRM</a:t>
            </a:r>
            <a:endParaRPr lang="ru-RU" spc="30" dirty="0"/>
          </a:p>
        </p:txBody>
      </p:sp>
      <p:sp>
        <p:nvSpPr>
          <p:cNvPr id="73" name="object 12"/>
          <p:cNvSpPr/>
          <p:nvPr/>
        </p:nvSpPr>
        <p:spPr>
          <a:xfrm>
            <a:off x="456081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333F48"/>
              </a:solidFill>
            </a:endParaRPr>
          </a:p>
        </p:txBody>
      </p:sp>
      <p:sp>
        <p:nvSpPr>
          <p:cNvPr id="74" name="object 13"/>
          <p:cNvSpPr/>
          <p:nvPr/>
        </p:nvSpPr>
        <p:spPr>
          <a:xfrm>
            <a:off x="9087589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17"/>
          <p:cNvSpPr/>
          <p:nvPr/>
        </p:nvSpPr>
        <p:spPr>
          <a:xfrm>
            <a:off x="15429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18"/>
          <p:cNvSpPr/>
          <p:nvPr/>
        </p:nvSpPr>
        <p:spPr>
          <a:xfrm>
            <a:off x="30571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19"/>
          <p:cNvSpPr/>
          <p:nvPr/>
        </p:nvSpPr>
        <p:spPr>
          <a:xfrm>
            <a:off x="606973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ED1945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20"/>
          <p:cNvSpPr/>
          <p:nvPr/>
        </p:nvSpPr>
        <p:spPr>
          <a:xfrm>
            <a:off x="10596514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21"/>
          <p:cNvSpPr/>
          <p:nvPr/>
        </p:nvSpPr>
        <p:spPr>
          <a:xfrm>
            <a:off x="305188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22"/>
          <p:cNvSpPr/>
          <p:nvPr/>
        </p:nvSpPr>
        <p:spPr>
          <a:xfrm>
            <a:off x="75786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54"/>
          <p:cNvSpPr txBox="1"/>
          <p:nvPr/>
        </p:nvSpPr>
        <p:spPr>
          <a:xfrm>
            <a:off x="6243983" y="9557093"/>
            <a:ext cx="116078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ЗАКУПКИ МАЛОГО ОБЪЕМА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89" name="object 57"/>
          <p:cNvSpPr txBox="1">
            <a:spLocks/>
          </p:cNvSpPr>
          <p:nvPr/>
        </p:nvSpPr>
        <p:spPr>
          <a:xfrm>
            <a:off x="10732848" y="9557093"/>
            <a:ext cx="124142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РЕАЛИЗАЦИЯ ПРОЕКТА</a:t>
            </a:r>
            <a:endParaRPr lang="ru-RU" spc="30" dirty="0"/>
          </a:p>
        </p:txBody>
      </p:sp>
      <p:sp>
        <p:nvSpPr>
          <p:cNvPr id="99" name="object 55"/>
          <p:cNvSpPr txBox="1">
            <a:spLocks/>
          </p:cNvSpPr>
          <p:nvPr/>
        </p:nvSpPr>
        <p:spPr>
          <a:xfrm>
            <a:off x="7661828" y="9620936"/>
            <a:ext cx="1393507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РАБОТА ЗАКАЗЧИКА</a:t>
            </a:r>
            <a:endParaRPr lang="ru-RU" spc="30" dirty="0"/>
          </a:p>
        </p:txBody>
      </p:sp>
      <p:sp>
        <p:nvSpPr>
          <p:cNvPr id="101" name="object 56"/>
          <p:cNvSpPr txBox="1"/>
          <p:nvPr/>
        </p:nvSpPr>
        <p:spPr>
          <a:xfrm>
            <a:off x="9208385" y="9553780"/>
            <a:ext cx="1289826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160" algn="ctr">
              <a:lnSpc>
                <a:spcPts val="111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РАБОТА С ПОСТАВЩИКАМИ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03" name="object 59"/>
          <p:cNvSpPr txBox="1"/>
          <p:nvPr/>
        </p:nvSpPr>
        <p:spPr>
          <a:xfrm>
            <a:off x="503809" y="9633293"/>
            <a:ext cx="56515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КТО</a:t>
            </a:r>
            <a:r>
              <a:rPr sz="1000" b="0" spc="-5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МЫ?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105" name="object 60"/>
          <p:cNvSpPr txBox="1"/>
          <p:nvPr/>
        </p:nvSpPr>
        <p:spPr>
          <a:xfrm>
            <a:off x="1815608" y="9627625"/>
            <a:ext cx="964103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lang="ru-RU" sz="1000" spc="-5" dirty="0">
                <a:solidFill>
                  <a:srgbClr val="FFFFFF"/>
                </a:solidFill>
                <a:latin typeface="Segoe UI Light"/>
                <a:cs typeface="Segoe UI Light"/>
              </a:rPr>
              <a:t>НАШИ ПРОЕКТЫ</a:t>
            </a:r>
            <a:endParaRPr lang="ru-RU" sz="1000" dirty="0">
              <a:latin typeface="Segoe UI Light"/>
              <a:cs typeface="Segoe UI Light"/>
            </a:endParaRPr>
          </a:p>
        </p:txBody>
      </p:sp>
      <p:sp>
        <p:nvSpPr>
          <p:cNvPr id="107" name="object 61"/>
          <p:cNvSpPr txBox="1"/>
          <p:nvPr/>
        </p:nvSpPr>
        <p:spPr>
          <a:xfrm>
            <a:off x="3159424" y="9563660"/>
            <a:ext cx="1294321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lang="ru-RU" sz="1000" spc="30" dirty="0" smtClean="0">
                <a:solidFill>
                  <a:srgbClr val="FFFFFF"/>
                </a:solidFill>
                <a:latin typeface="Segoe UI Light"/>
                <a:cs typeface="Segoe UI Light"/>
              </a:rPr>
              <a:t>ЭЛЕКТРОННЫЙ МАГАЗИН</a:t>
            </a:r>
          </a:p>
          <a:p>
            <a:pPr algn="ctr">
              <a:lnSpc>
                <a:spcPts val="1110"/>
              </a:lnSpc>
            </a:pPr>
            <a:endParaRPr lang="ru-RU" sz="1000" dirty="0">
              <a:latin typeface="Segoe UI Light"/>
              <a:cs typeface="Segoe UI Light"/>
            </a:endParaRPr>
          </a:p>
        </p:txBody>
      </p:sp>
      <p:sp>
        <p:nvSpPr>
          <p:cNvPr id="111" name="object 7"/>
          <p:cNvSpPr/>
          <p:nvPr/>
        </p:nvSpPr>
        <p:spPr>
          <a:xfrm>
            <a:off x="12108906" y="9467443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20"/>
          <p:cNvSpPr txBox="1">
            <a:spLocks/>
          </p:cNvSpPr>
          <p:nvPr/>
        </p:nvSpPr>
        <p:spPr>
          <a:xfrm>
            <a:off x="12242890" y="9620936"/>
            <a:ext cx="1241425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ИНТЕГРАЦИЯ</a:t>
            </a:r>
            <a:endParaRPr lang="ru-RU" spc="30" dirty="0"/>
          </a:p>
        </p:txBody>
      </p:sp>
      <p:sp>
        <p:nvSpPr>
          <p:cNvPr id="113" name="object 54"/>
          <p:cNvSpPr txBox="1"/>
          <p:nvPr/>
        </p:nvSpPr>
        <p:spPr>
          <a:xfrm>
            <a:off x="4669627" y="9555604"/>
            <a:ext cx="116078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ОСНОВНЫЕ ПРИНЦИПЫ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14" name="object 7"/>
          <p:cNvSpPr/>
          <p:nvPr/>
        </p:nvSpPr>
        <p:spPr>
          <a:xfrm>
            <a:off x="13475053" y="9455883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7"/>
          <p:cNvSpPr/>
          <p:nvPr/>
        </p:nvSpPr>
        <p:spPr>
          <a:xfrm>
            <a:off x="14853486" y="9462572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20"/>
          <p:cNvSpPr txBox="1">
            <a:spLocks/>
          </p:cNvSpPr>
          <p:nvPr/>
        </p:nvSpPr>
        <p:spPr>
          <a:xfrm>
            <a:off x="13472055" y="9623725"/>
            <a:ext cx="1241425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СЕРВИС</a:t>
            </a:r>
            <a:endParaRPr lang="ru-RU" spc="30" dirty="0"/>
          </a:p>
        </p:txBody>
      </p:sp>
      <p:sp>
        <p:nvSpPr>
          <p:cNvPr id="117" name="object 20"/>
          <p:cNvSpPr txBox="1">
            <a:spLocks/>
          </p:cNvSpPr>
          <p:nvPr/>
        </p:nvSpPr>
        <p:spPr>
          <a:xfrm>
            <a:off x="14916365" y="9544370"/>
            <a:ext cx="1263978" cy="144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НАШИ ПРИЕМУЩЕСТВА</a:t>
            </a:r>
            <a:endParaRPr lang="ru-RU" spc="30" dirty="0"/>
          </a:p>
        </p:txBody>
      </p:sp>
    </p:spTree>
    <p:extLst>
      <p:ext uri="{BB962C8B-B14F-4D97-AF65-F5344CB8AC3E}">
        <p14:creationId xmlns:p14="http://schemas.microsoft.com/office/powerpoint/2010/main" val="262668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599486" y="762609"/>
            <a:ext cx="59690" cy="67310"/>
          </a:xfrm>
          <a:custGeom>
            <a:avLst/>
            <a:gdLst/>
            <a:ahLst/>
            <a:cxnLst/>
            <a:rect l="l" t="t" r="r" b="b"/>
            <a:pathLst>
              <a:path w="59690" h="67309">
                <a:moveTo>
                  <a:pt x="25374" y="0"/>
                </a:moveTo>
                <a:lnTo>
                  <a:pt x="0" y="0"/>
                </a:lnTo>
                <a:lnTo>
                  <a:pt x="0" y="67182"/>
                </a:lnTo>
                <a:lnTo>
                  <a:pt x="16027" y="67182"/>
                </a:lnTo>
                <a:lnTo>
                  <a:pt x="16027" y="41465"/>
                </a:lnTo>
                <a:lnTo>
                  <a:pt x="41562" y="41465"/>
                </a:lnTo>
                <a:lnTo>
                  <a:pt x="35280" y="37147"/>
                </a:lnTo>
                <a:lnTo>
                  <a:pt x="35280" y="36969"/>
                </a:lnTo>
                <a:lnTo>
                  <a:pt x="37693" y="36309"/>
                </a:lnTo>
                <a:lnTo>
                  <a:pt x="42100" y="35407"/>
                </a:lnTo>
                <a:lnTo>
                  <a:pt x="46037" y="33083"/>
                </a:lnTo>
                <a:lnTo>
                  <a:pt x="47726" y="31711"/>
                </a:lnTo>
                <a:lnTo>
                  <a:pt x="50482" y="28524"/>
                </a:lnTo>
                <a:lnTo>
                  <a:pt x="50765" y="28054"/>
                </a:lnTo>
                <a:lnTo>
                  <a:pt x="16027" y="28054"/>
                </a:lnTo>
                <a:lnTo>
                  <a:pt x="16027" y="11341"/>
                </a:lnTo>
                <a:lnTo>
                  <a:pt x="51974" y="11341"/>
                </a:lnTo>
                <a:lnTo>
                  <a:pt x="51502" y="9151"/>
                </a:lnTo>
                <a:lnTo>
                  <a:pt x="45888" y="3568"/>
                </a:lnTo>
                <a:lnTo>
                  <a:pt x="37039" y="767"/>
                </a:lnTo>
                <a:lnTo>
                  <a:pt x="25374" y="0"/>
                </a:lnTo>
                <a:close/>
              </a:path>
              <a:path w="59690" h="67309">
                <a:moveTo>
                  <a:pt x="41562" y="41465"/>
                </a:moveTo>
                <a:lnTo>
                  <a:pt x="21310" y="41465"/>
                </a:lnTo>
                <a:lnTo>
                  <a:pt x="22224" y="41655"/>
                </a:lnTo>
                <a:lnTo>
                  <a:pt x="23914" y="42443"/>
                </a:lnTo>
                <a:lnTo>
                  <a:pt x="41236" y="67182"/>
                </a:lnTo>
                <a:lnTo>
                  <a:pt x="59613" y="67182"/>
                </a:lnTo>
                <a:lnTo>
                  <a:pt x="45491" y="46291"/>
                </a:lnTo>
                <a:lnTo>
                  <a:pt x="44729" y="45237"/>
                </a:lnTo>
                <a:lnTo>
                  <a:pt x="42973" y="43002"/>
                </a:lnTo>
                <a:lnTo>
                  <a:pt x="42163" y="42075"/>
                </a:lnTo>
                <a:lnTo>
                  <a:pt x="41562" y="41465"/>
                </a:lnTo>
                <a:close/>
              </a:path>
              <a:path w="59690" h="67309">
                <a:moveTo>
                  <a:pt x="51974" y="11341"/>
                </a:moveTo>
                <a:lnTo>
                  <a:pt x="36309" y="11341"/>
                </a:lnTo>
                <a:lnTo>
                  <a:pt x="40271" y="13385"/>
                </a:lnTo>
                <a:lnTo>
                  <a:pt x="40271" y="26517"/>
                </a:lnTo>
                <a:lnTo>
                  <a:pt x="31826" y="28054"/>
                </a:lnTo>
                <a:lnTo>
                  <a:pt x="50765" y="28054"/>
                </a:lnTo>
                <a:lnTo>
                  <a:pt x="51561" y="26733"/>
                </a:lnTo>
                <a:lnTo>
                  <a:pt x="53073" y="22783"/>
                </a:lnTo>
                <a:lnTo>
                  <a:pt x="53466" y="20612"/>
                </a:lnTo>
                <a:lnTo>
                  <a:pt x="53466" y="18262"/>
                </a:lnTo>
                <a:lnTo>
                  <a:pt x="51974" y="1134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667279" y="762609"/>
            <a:ext cx="55244" cy="68580"/>
          </a:xfrm>
          <a:custGeom>
            <a:avLst/>
            <a:gdLst/>
            <a:ahLst/>
            <a:cxnLst/>
            <a:rect l="l" t="t" r="r" b="b"/>
            <a:pathLst>
              <a:path w="55244" h="68580">
                <a:moveTo>
                  <a:pt x="16052" y="0"/>
                </a:moveTo>
                <a:lnTo>
                  <a:pt x="0" y="0"/>
                </a:lnTo>
                <a:lnTo>
                  <a:pt x="0" y="38785"/>
                </a:lnTo>
                <a:lnTo>
                  <a:pt x="1498" y="51720"/>
                </a:lnTo>
                <a:lnTo>
                  <a:pt x="6242" y="60960"/>
                </a:lnTo>
                <a:lnTo>
                  <a:pt x="14605" y="66503"/>
                </a:lnTo>
                <a:lnTo>
                  <a:pt x="26962" y="68351"/>
                </a:lnTo>
                <a:lnTo>
                  <a:pt x="39704" y="66460"/>
                </a:lnTo>
                <a:lnTo>
                  <a:pt x="48345" y="60786"/>
                </a:lnTo>
                <a:lnTo>
                  <a:pt x="51204" y="55283"/>
                </a:lnTo>
                <a:lnTo>
                  <a:pt x="18567" y="55283"/>
                </a:lnTo>
                <a:lnTo>
                  <a:pt x="16140" y="50038"/>
                </a:lnTo>
                <a:lnTo>
                  <a:pt x="16052" y="0"/>
                </a:lnTo>
                <a:close/>
              </a:path>
              <a:path w="55244" h="68580">
                <a:moveTo>
                  <a:pt x="54813" y="0"/>
                </a:moveTo>
                <a:lnTo>
                  <a:pt x="38798" y="0"/>
                </a:lnTo>
                <a:lnTo>
                  <a:pt x="38798" y="50038"/>
                </a:lnTo>
                <a:lnTo>
                  <a:pt x="36372" y="55283"/>
                </a:lnTo>
                <a:lnTo>
                  <a:pt x="51204" y="55283"/>
                </a:lnTo>
                <a:lnTo>
                  <a:pt x="53258" y="51329"/>
                </a:lnTo>
                <a:lnTo>
                  <a:pt x="54731" y="38785"/>
                </a:lnTo>
                <a:lnTo>
                  <a:pt x="548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247404" y="701141"/>
            <a:ext cx="114935" cy="132715"/>
          </a:xfrm>
          <a:custGeom>
            <a:avLst/>
            <a:gdLst/>
            <a:ahLst/>
            <a:cxnLst/>
            <a:rect l="l" t="t" r="r" b="b"/>
            <a:pathLst>
              <a:path w="114934" h="132715">
                <a:moveTo>
                  <a:pt x="58775" y="0"/>
                </a:moveTo>
                <a:lnTo>
                  <a:pt x="18783" y="15913"/>
                </a:lnTo>
                <a:lnTo>
                  <a:pt x="1088" y="53537"/>
                </a:lnTo>
                <a:lnTo>
                  <a:pt x="0" y="69443"/>
                </a:lnTo>
                <a:lnTo>
                  <a:pt x="1152" y="84201"/>
                </a:lnTo>
                <a:lnTo>
                  <a:pt x="20843" y="120773"/>
                </a:lnTo>
                <a:lnTo>
                  <a:pt x="57581" y="132194"/>
                </a:lnTo>
                <a:lnTo>
                  <a:pt x="75346" y="130079"/>
                </a:lnTo>
                <a:lnTo>
                  <a:pt x="88006" y="124960"/>
                </a:lnTo>
                <a:lnTo>
                  <a:pt x="96506" y="118476"/>
                </a:lnTo>
                <a:lnTo>
                  <a:pt x="101790" y="112268"/>
                </a:lnTo>
                <a:lnTo>
                  <a:pt x="104995" y="106553"/>
                </a:lnTo>
                <a:lnTo>
                  <a:pt x="53162" y="106553"/>
                </a:lnTo>
                <a:lnTo>
                  <a:pt x="47840" y="104394"/>
                </a:lnTo>
                <a:lnTo>
                  <a:pt x="36715" y="65659"/>
                </a:lnTo>
                <a:lnTo>
                  <a:pt x="37496" y="51988"/>
                </a:lnTo>
                <a:lnTo>
                  <a:pt x="106330" y="25641"/>
                </a:lnTo>
                <a:lnTo>
                  <a:pt x="103911" y="21297"/>
                </a:lnTo>
                <a:lnTo>
                  <a:pt x="93831" y="10622"/>
                </a:lnTo>
                <a:lnTo>
                  <a:pt x="82357" y="4105"/>
                </a:lnTo>
                <a:lnTo>
                  <a:pt x="70376" y="859"/>
                </a:lnTo>
                <a:lnTo>
                  <a:pt x="58775" y="0"/>
                </a:lnTo>
                <a:close/>
              </a:path>
              <a:path w="114934" h="132715">
                <a:moveTo>
                  <a:pt x="106330" y="25641"/>
                </a:moveTo>
                <a:lnTo>
                  <a:pt x="65011" y="25641"/>
                </a:lnTo>
                <a:lnTo>
                  <a:pt x="68821" y="28232"/>
                </a:lnTo>
                <a:lnTo>
                  <a:pt x="70954" y="30378"/>
                </a:lnTo>
                <a:lnTo>
                  <a:pt x="78078" y="69443"/>
                </a:lnTo>
                <a:lnTo>
                  <a:pt x="77817" y="78929"/>
                </a:lnTo>
                <a:lnTo>
                  <a:pt x="53162" y="106553"/>
                </a:lnTo>
                <a:lnTo>
                  <a:pt x="104995" y="106553"/>
                </a:lnTo>
                <a:lnTo>
                  <a:pt x="108253" y="100742"/>
                </a:lnTo>
                <a:lnTo>
                  <a:pt x="112234" y="88263"/>
                </a:lnTo>
                <a:lnTo>
                  <a:pt x="114250" y="75000"/>
                </a:lnTo>
                <a:lnTo>
                  <a:pt x="114820" y="61125"/>
                </a:lnTo>
                <a:lnTo>
                  <a:pt x="114398" y="51231"/>
                </a:lnTo>
                <a:lnTo>
                  <a:pt x="112775" y="41244"/>
                </a:lnTo>
                <a:lnTo>
                  <a:pt x="109448" y="31241"/>
                </a:lnTo>
                <a:lnTo>
                  <a:pt x="106330" y="2564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412237" y="730059"/>
            <a:ext cx="0" cy="100965"/>
          </a:xfrm>
          <a:custGeom>
            <a:avLst/>
            <a:gdLst/>
            <a:ahLst/>
            <a:cxnLst/>
            <a:rect l="l" t="t" r="r" b="b"/>
            <a:pathLst>
              <a:path h="100965">
                <a:moveTo>
                  <a:pt x="0" y="0"/>
                </a:moveTo>
                <a:lnTo>
                  <a:pt x="0" y="100774"/>
                </a:lnTo>
              </a:path>
            </a:pathLst>
          </a:custGeom>
          <a:ln w="3332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365970" y="716464"/>
            <a:ext cx="92710" cy="0"/>
          </a:xfrm>
          <a:custGeom>
            <a:avLst/>
            <a:gdLst/>
            <a:ahLst/>
            <a:cxnLst/>
            <a:rect l="l" t="t" r="r" b="b"/>
            <a:pathLst>
              <a:path w="92709">
                <a:moveTo>
                  <a:pt x="0" y="0"/>
                </a:moveTo>
                <a:lnTo>
                  <a:pt x="92595" y="0"/>
                </a:lnTo>
              </a:path>
            </a:pathLst>
          </a:custGeom>
          <a:ln w="2719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462414" y="700531"/>
            <a:ext cx="96520" cy="132715"/>
          </a:xfrm>
          <a:custGeom>
            <a:avLst/>
            <a:gdLst/>
            <a:ahLst/>
            <a:cxnLst/>
            <a:rect l="l" t="t" r="r" b="b"/>
            <a:pathLst>
              <a:path w="96519" h="132715">
                <a:moveTo>
                  <a:pt x="60604" y="0"/>
                </a:moveTo>
                <a:lnTo>
                  <a:pt x="20108" y="14464"/>
                </a:lnTo>
                <a:lnTo>
                  <a:pt x="480" y="57577"/>
                </a:lnTo>
                <a:lnTo>
                  <a:pt x="0" y="68719"/>
                </a:lnTo>
                <a:lnTo>
                  <a:pt x="706" y="81443"/>
                </a:lnTo>
                <a:lnTo>
                  <a:pt x="24951" y="123634"/>
                </a:lnTo>
                <a:lnTo>
                  <a:pt x="56375" y="132206"/>
                </a:lnTo>
                <a:lnTo>
                  <a:pt x="70530" y="130987"/>
                </a:lnTo>
                <a:lnTo>
                  <a:pt x="81599" y="127911"/>
                </a:lnTo>
                <a:lnTo>
                  <a:pt x="90031" y="123705"/>
                </a:lnTo>
                <a:lnTo>
                  <a:pt x="96278" y="119100"/>
                </a:lnTo>
                <a:lnTo>
                  <a:pt x="87626" y="105460"/>
                </a:lnTo>
                <a:lnTo>
                  <a:pt x="55867" y="105460"/>
                </a:lnTo>
                <a:lnTo>
                  <a:pt x="49161" y="104203"/>
                </a:lnTo>
                <a:lnTo>
                  <a:pt x="37697" y="53228"/>
                </a:lnTo>
                <a:lnTo>
                  <a:pt x="38552" y="45812"/>
                </a:lnTo>
                <a:lnTo>
                  <a:pt x="83116" y="26733"/>
                </a:lnTo>
                <a:lnTo>
                  <a:pt x="93179" y="9232"/>
                </a:lnTo>
                <a:lnTo>
                  <a:pt x="89281" y="6506"/>
                </a:lnTo>
                <a:lnTo>
                  <a:pt x="82983" y="3459"/>
                </a:lnTo>
                <a:lnTo>
                  <a:pt x="73639" y="990"/>
                </a:lnTo>
                <a:lnTo>
                  <a:pt x="60604" y="0"/>
                </a:lnTo>
                <a:close/>
              </a:path>
              <a:path w="96519" h="132715">
                <a:moveTo>
                  <a:pt x="82092" y="96735"/>
                </a:moveTo>
                <a:lnTo>
                  <a:pt x="73520" y="105206"/>
                </a:lnTo>
                <a:lnTo>
                  <a:pt x="63246" y="105460"/>
                </a:lnTo>
                <a:lnTo>
                  <a:pt x="87626" y="105460"/>
                </a:lnTo>
                <a:lnTo>
                  <a:pt x="82092" y="96735"/>
                </a:lnTo>
                <a:close/>
              </a:path>
              <a:path w="96519" h="132715">
                <a:moveTo>
                  <a:pt x="83116" y="26733"/>
                </a:moveTo>
                <a:lnTo>
                  <a:pt x="65887" y="26733"/>
                </a:lnTo>
                <a:lnTo>
                  <a:pt x="72834" y="28447"/>
                </a:lnTo>
                <a:lnTo>
                  <a:pt x="79209" y="33527"/>
                </a:lnTo>
                <a:lnTo>
                  <a:pt x="83116" y="2673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415366" y="1676400"/>
            <a:ext cx="9383433" cy="8483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44500" y="312128"/>
            <a:ext cx="9131300" cy="12926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dirty="0"/>
              <a:t>В </a:t>
            </a:r>
            <a:r>
              <a:rPr lang="ru-RU" spc="-45" dirty="0" smtClean="0"/>
              <a:t>Электронном магазине</a:t>
            </a:r>
            <a:r>
              <a:rPr spc="-45" dirty="0" smtClean="0"/>
              <a:t> </a:t>
            </a:r>
            <a:r>
              <a:rPr dirty="0"/>
              <a:t>закупка  </a:t>
            </a:r>
            <a:r>
              <a:rPr spc="-10" dirty="0"/>
              <a:t>создается </a:t>
            </a:r>
            <a:r>
              <a:rPr spc="-5" dirty="0"/>
              <a:t>в </a:t>
            </a:r>
            <a:r>
              <a:rPr dirty="0"/>
              <a:t>два</a:t>
            </a:r>
            <a:r>
              <a:rPr spc="-60" dirty="0"/>
              <a:t> </a:t>
            </a:r>
            <a:r>
              <a:rPr spc="15" dirty="0"/>
              <a:t>клика</a:t>
            </a:r>
          </a:p>
        </p:txBody>
      </p:sp>
      <p:sp>
        <p:nvSpPr>
          <p:cNvPr id="10" name="object 10"/>
          <p:cNvSpPr/>
          <p:nvPr/>
        </p:nvSpPr>
        <p:spPr>
          <a:xfrm>
            <a:off x="558375" y="6612649"/>
            <a:ext cx="4987290" cy="1834514"/>
          </a:xfrm>
          <a:custGeom>
            <a:avLst/>
            <a:gdLst/>
            <a:ahLst/>
            <a:cxnLst/>
            <a:rect l="l" t="t" r="r" b="b"/>
            <a:pathLst>
              <a:path w="4987290" h="1834515">
                <a:moveTo>
                  <a:pt x="4840795" y="0"/>
                </a:moveTo>
                <a:lnTo>
                  <a:pt x="146494" y="0"/>
                </a:lnTo>
                <a:lnTo>
                  <a:pt x="61802" y="2288"/>
                </a:lnTo>
                <a:lnTo>
                  <a:pt x="18311" y="18311"/>
                </a:lnTo>
                <a:lnTo>
                  <a:pt x="2288" y="61802"/>
                </a:lnTo>
                <a:lnTo>
                  <a:pt x="0" y="146494"/>
                </a:lnTo>
                <a:lnTo>
                  <a:pt x="0" y="1687956"/>
                </a:lnTo>
                <a:lnTo>
                  <a:pt x="2288" y="1772641"/>
                </a:lnTo>
                <a:lnTo>
                  <a:pt x="18311" y="1816128"/>
                </a:lnTo>
                <a:lnTo>
                  <a:pt x="61802" y="1832150"/>
                </a:lnTo>
                <a:lnTo>
                  <a:pt x="146494" y="1834438"/>
                </a:lnTo>
                <a:lnTo>
                  <a:pt x="4840795" y="1834438"/>
                </a:lnTo>
                <a:lnTo>
                  <a:pt x="4925487" y="1832150"/>
                </a:lnTo>
                <a:lnTo>
                  <a:pt x="4968978" y="1816128"/>
                </a:lnTo>
                <a:lnTo>
                  <a:pt x="4985001" y="1772641"/>
                </a:lnTo>
                <a:lnTo>
                  <a:pt x="4987290" y="1687956"/>
                </a:lnTo>
                <a:lnTo>
                  <a:pt x="4987290" y="146494"/>
                </a:lnTo>
                <a:lnTo>
                  <a:pt x="4985001" y="61802"/>
                </a:lnTo>
                <a:lnTo>
                  <a:pt x="4968978" y="18311"/>
                </a:lnTo>
                <a:lnTo>
                  <a:pt x="4925487" y="2288"/>
                </a:lnTo>
                <a:lnTo>
                  <a:pt x="4840795" y="0"/>
                </a:lnTo>
                <a:close/>
              </a:path>
            </a:pathLst>
          </a:custGeom>
          <a:solidFill>
            <a:srgbClr val="333F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74822" y="6527800"/>
            <a:ext cx="4987290" cy="1834514"/>
          </a:xfrm>
          <a:custGeom>
            <a:avLst/>
            <a:gdLst/>
            <a:ahLst/>
            <a:cxnLst/>
            <a:rect l="l" t="t" r="r" b="b"/>
            <a:pathLst>
              <a:path w="4987290" h="1834515">
                <a:moveTo>
                  <a:pt x="4840795" y="0"/>
                </a:moveTo>
                <a:lnTo>
                  <a:pt x="146494" y="0"/>
                </a:lnTo>
                <a:lnTo>
                  <a:pt x="61802" y="2288"/>
                </a:lnTo>
                <a:lnTo>
                  <a:pt x="18311" y="18311"/>
                </a:lnTo>
                <a:lnTo>
                  <a:pt x="2288" y="61802"/>
                </a:lnTo>
                <a:lnTo>
                  <a:pt x="0" y="146494"/>
                </a:lnTo>
                <a:lnTo>
                  <a:pt x="0" y="1687957"/>
                </a:lnTo>
                <a:lnTo>
                  <a:pt x="2288" y="1772641"/>
                </a:lnTo>
                <a:lnTo>
                  <a:pt x="18311" y="1816128"/>
                </a:lnTo>
                <a:lnTo>
                  <a:pt x="61802" y="1832150"/>
                </a:lnTo>
                <a:lnTo>
                  <a:pt x="146494" y="1834438"/>
                </a:lnTo>
                <a:lnTo>
                  <a:pt x="4840795" y="1834438"/>
                </a:lnTo>
                <a:lnTo>
                  <a:pt x="4925487" y="1832150"/>
                </a:lnTo>
                <a:lnTo>
                  <a:pt x="4968978" y="1816128"/>
                </a:lnTo>
                <a:lnTo>
                  <a:pt x="4985001" y="1772641"/>
                </a:lnTo>
                <a:lnTo>
                  <a:pt x="4987290" y="1687957"/>
                </a:lnTo>
                <a:lnTo>
                  <a:pt x="4987290" y="146494"/>
                </a:lnTo>
                <a:lnTo>
                  <a:pt x="4985001" y="61802"/>
                </a:lnTo>
                <a:lnTo>
                  <a:pt x="4968978" y="18311"/>
                </a:lnTo>
                <a:lnTo>
                  <a:pt x="4925487" y="2288"/>
                </a:lnTo>
                <a:lnTo>
                  <a:pt x="4840795" y="0"/>
                </a:lnTo>
                <a:close/>
              </a:path>
            </a:pathLst>
          </a:custGeom>
          <a:solidFill>
            <a:srgbClr val="ED19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65303" y="6636829"/>
            <a:ext cx="4797601" cy="15901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66696" y="2174671"/>
            <a:ext cx="4979035" cy="4110354"/>
          </a:xfrm>
          <a:custGeom>
            <a:avLst/>
            <a:gdLst/>
            <a:ahLst/>
            <a:cxnLst/>
            <a:rect l="l" t="t" r="r" b="b"/>
            <a:pathLst>
              <a:path w="4979035" h="4110354">
                <a:moveTo>
                  <a:pt x="4832477" y="0"/>
                </a:moveTo>
                <a:lnTo>
                  <a:pt x="146494" y="0"/>
                </a:lnTo>
                <a:lnTo>
                  <a:pt x="61802" y="2288"/>
                </a:lnTo>
                <a:lnTo>
                  <a:pt x="18311" y="18311"/>
                </a:lnTo>
                <a:lnTo>
                  <a:pt x="2288" y="61802"/>
                </a:lnTo>
                <a:lnTo>
                  <a:pt x="0" y="146494"/>
                </a:lnTo>
                <a:lnTo>
                  <a:pt x="0" y="3963276"/>
                </a:lnTo>
                <a:lnTo>
                  <a:pt x="2288" y="4047968"/>
                </a:lnTo>
                <a:lnTo>
                  <a:pt x="18311" y="4091458"/>
                </a:lnTo>
                <a:lnTo>
                  <a:pt x="61802" y="4107481"/>
                </a:lnTo>
                <a:lnTo>
                  <a:pt x="146494" y="4109770"/>
                </a:lnTo>
                <a:lnTo>
                  <a:pt x="4832477" y="4109770"/>
                </a:lnTo>
                <a:lnTo>
                  <a:pt x="4917169" y="4107481"/>
                </a:lnTo>
                <a:lnTo>
                  <a:pt x="4960659" y="4091458"/>
                </a:lnTo>
                <a:lnTo>
                  <a:pt x="4976682" y="4047968"/>
                </a:lnTo>
                <a:lnTo>
                  <a:pt x="4978971" y="3963276"/>
                </a:lnTo>
                <a:lnTo>
                  <a:pt x="4978971" y="146494"/>
                </a:lnTo>
                <a:lnTo>
                  <a:pt x="4976682" y="61802"/>
                </a:lnTo>
                <a:lnTo>
                  <a:pt x="4960659" y="18311"/>
                </a:lnTo>
                <a:lnTo>
                  <a:pt x="4917169" y="2288"/>
                </a:lnTo>
                <a:lnTo>
                  <a:pt x="4832477" y="0"/>
                </a:lnTo>
                <a:close/>
              </a:path>
            </a:pathLst>
          </a:custGeom>
          <a:solidFill>
            <a:srgbClr val="333F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74822" y="2082800"/>
            <a:ext cx="4979035" cy="4110354"/>
          </a:xfrm>
          <a:custGeom>
            <a:avLst/>
            <a:gdLst/>
            <a:ahLst/>
            <a:cxnLst/>
            <a:rect l="l" t="t" r="r" b="b"/>
            <a:pathLst>
              <a:path w="4979035" h="4110354">
                <a:moveTo>
                  <a:pt x="4832477" y="0"/>
                </a:moveTo>
                <a:lnTo>
                  <a:pt x="146494" y="0"/>
                </a:lnTo>
                <a:lnTo>
                  <a:pt x="61802" y="2288"/>
                </a:lnTo>
                <a:lnTo>
                  <a:pt x="18311" y="18311"/>
                </a:lnTo>
                <a:lnTo>
                  <a:pt x="2288" y="61802"/>
                </a:lnTo>
                <a:lnTo>
                  <a:pt x="0" y="146494"/>
                </a:lnTo>
                <a:lnTo>
                  <a:pt x="0" y="3963276"/>
                </a:lnTo>
                <a:lnTo>
                  <a:pt x="2288" y="4047968"/>
                </a:lnTo>
                <a:lnTo>
                  <a:pt x="18311" y="4091458"/>
                </a:lnTo>
                <a:lnTo>
                  <a:pt x="61802" y="4107481"/>
                </a:lnTo>
                <a:lnTo>
                  <a:pt x="146494" y="4109770"/>
                </a:lnTo>
                <a:lnTo>
                  <a:pt x="4832477" y="4109770"/>
                </a:lnTo>
                <a:lnTo>
                  <a:pt x="4917169" y="4107481"/>
                </a:lnTo>
                <a:lnTo>
                  <a:pt x="4960659" y="4091458"/>
                </a:lnTo>
                <a:lnTo>
                  <a:pt x="4976682" y="4047968"/>
                </a:lnTo>
                <a:lnTo>
                  <a:pt x="4978971" y="3963276"/>
                </a:lnTo>
                <a:lnTo>
                  <a:pt x="4978971" y="146494"/>
                </a:lnTo>
                <a:lnTo>
                  <a:pt x="4976682" y="61802"/>
                </a:lnTo>
                <a:lnTo>
                  <a:pt x="4960659" y="18311"/>
                </a:lnTo>
                <a:lnTo>
                  <a:pt x="4917169" y="2288"/>
                </a:lnTo>
                <a:lnTo>
                  <a:pt x="4832477" y="0"/>
                </a:lnTo>
                <a:close/>
              </a:path>
            </a:pathLst>
          </a:custGeom>
          <a:solidFill>
            <a:srgbClr val="ED19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79047" y="2191829"/>
            <a:ext cx="4785419" cy="38499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"/>
          <a:stretch/>
        </p:blipFill>
        <p:spPr>
          <a:xfrm>
            <a:off x="7173466" y="2335716"/>
            <a:ext cx="7696199" cy="4622799"/>
          </a:xfrm>
          <a:prstGeom prst="rect">
            <a:avLst/>
          </a:prstGeom>
        </p:spPr>
      </p:pic>
      <p:sp>
        <p:nvSpPr>
          <p:cNvPr id="65" name="object 12"/>
          <p:cNvSpPr/>
          <p:nvPr/>
        </p:nvSpPr>
        <p:spPr>
          <a:xfrm>
            <a:off x="456081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13"/>
          <p:cNvSpPr/>
          <p:nvPr/>
        </p:nvSpPr>
        <p:spPr>
          <a:xfrm>
            <a:off x="9087589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17"/>
          <p:cNvSpPr/>
          <p:nvPr/>
        </p:nvSpPr>
        <p:spPr>
          <a:xfrm>
            <a:off x="15429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18"/>
          <p:cNvSpPr/>
          <p:nvPr/>
        </p:nvSpPr>
        <p:spPr>
          <a:xfrm>
            <a:off x="30571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19"/>
          <p:cNvSpPr/>
          <p:nvPr/>
        </p:nvSpPr>
        <p:spPr>
          <a:xfrm>
            <a:off x="606973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ED1945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20"/>
          <p:cNvSpPr/>
          <p:nvPr/>
        </p:nvSpPr>
        <p:spPr>
          <a:xfrm>
            <a:off x="10596514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21"/>
          <p:cNvSpPr/>
          <p:nvPr/>
        </p:nvSpPr>
        <p:spPr>
          <a:xfrm>
            <a:off x="305188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22"/>
          <p:cNvSpPr/>
          <p:nvPr/>
        </p:nvSpPr>
        <p:spPr>
          <a:xfrm>
            <a:off x="75786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54"/>
          <p:cNvSpPr txBox="1"/>
          <p:nvPr/>
        </p:nvSpPr>
        <p:spPr>
          <a:xfrm>
            <a:off x="6243983" y="9557093"/>
            <a:ext cx="116078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z="1000" b="0" spc="30" dirty="0">
                <a:solidFill>
                  <a:srgbClr val="FFFFFF"/>
                </a:solidFill>
                <a:latin typeface="Segoe UI Light"/>
                <a:cs typeface="Segoe UI Light"/>
              </a:rPr>
              <a:t>ЗАКУПКИ</a:t>
            </a:r>
            <a:r>
              <a:rPr sz="1000" b="0" spc="-4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0" dirty="0">
                <a:solidFill>
                  <a:srgbClr val="FFFFFF"/>
                </a:solidFill>
                <a:latin typeface="Segoe UI Light"/>
                <a:cs typeface="Segoe UI Light"/>
              </a:rPr>
              <a:t>МАЛОГО</a:t>
            </a:r>
            <a:endParaRPr sz="1000">
              <a:latin typeface="Segoe UI Light"/>
              <a:cs typeface="Segoe UI Light"/>
            </a:endParaRPr>
          </a:p>
          <a:p>
            <a:pPr marL="4445" algn="ctr">
              <a:lnSpc>
                <a:spcPct val="10000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ОБЪЕМА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89" name="object 57"/>
          <p:cNvSpPr txBox="1">
            <a:spLocks noGrp="1"/>
          </p:cNvSpPr>
          <p:nvPr>
            <p:ph type="ftr" sz="quarter" idx="5"/>
          </p:nvPr>
        </p:nvSpPr>
        <p:spPr>
          <a:xfrm>
            <a:off x="10732848" y="9557093"/>
            <a:ext cx="1241425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pc="35" dirty="0"/>
              <a:t>ДОПОЛНИТЕЛЬНЫЕ</a:t>
            </a:r>
          </a:p>
          <a:p>
            <a:pPr algn="ctr">
              <a:lnSpc>
                <a:spcPct val="100000"/>
              </a:lnSpc>
            </a:pPr>
            <a:r>
              <a:rPr spc="30" dirty="0"/>
              <a:t>ВОЗМОЖНОСТИ</a:t>
            </a:r>
          </a:p>
        </p:txBody>
      </p:sp>
      <p:sp>
        <p:nvSpPr>
          <p:cNvPr id="90" name="object 55"/>
          <p:cNvSpPr txBox="1">
            <a:spLocks noGrp="1"/>
          </p:cNvSpPr>
          <p:nvPr>
            <p:ph type="dt" sz="half" idx="6"/>
          </p:nvPr>
        </p:nvSpPr>
        <p:spPr>
          <a:xfrm>
            <a:off x="7895389" y="9557093"/>
            <a:ext cx="880109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5880" indent="-43180">
              <a:lnSpc>
                <a:spcPts val="1110"/>
              </a:lnSpc>
            </a:pPr>
            <a:r>
              <a:rPr spc="35" dirty="0"/>
              <a:t>ЗА</a:t>
            </a:r>
            <a:r>
              <a:rPr spc="100" dirty="0"/>
              <a:t>К</a:t>
            </a:r>
            <a:r>
              <a:rPr spc="35" dirty="0"/>
              <a:t>ЛЮЧЕНИЕ</a:t>
            </a:r>
          </a:p>
          <a:p>
            <a:pPr marL="55880">
              <a:lnSpc>
                <a:spcPct val="100000"/>
              </a:lnSpc>
            </a:pPr>
            <a:r>
              <a:rPr spc="30" dirty="0"/>
              <a:t>ДОГОВОРОВ</a:t>
            </a:r>
          </a:p>
        </p:txBody>
      </p:sp>
      <p:sp>
        <p:nvSpPr>
          <p:cNvPr id="91" name="object 56"/>
          <p:cNvSpPr txBox="1"/>
          <p:nvPr/>
        </p:nvSpPr>
        <p:spPr>
          <a:xfrm>
            <a:off x="9427047" y="9557093"/>
            <a:ext cx="83439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16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КОНТРОЛЬ</a:t>
            </a:r>
            <a:r>
              <a:rPr sz="1000" b="0" spc="-6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dirty="0">
                <a:solidFill>
                  <a:srgbClr val="FFFFFF"/>
                </a:solidFill>
                <a:latin typeface="Segoe UI Light"/>
                <a:cs typeface="Segoe UI Light"/>
              </a:rPr>
              <a:t>И</a:t>
            </a:r>
            <a:endParaRPr sz="1000">
              <a:latin typeface="Segoe UI Light"/>
              <a:cs typeface="Segoe UI Light"/>
            </a:endParaRPr>
          </a:p>
          <a:p>
            <a:pPr marL="12700">
              <a:lnSpc>
                <a:spcPct val="10000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ОТЧЕТНОСТЬ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92" name="object 58"/>
          <p:cNvSpPr txBox="1"/>
          <p:nvPr/>
        </p:nvSpPr>
        <p:spPr>
          <a:xfrm>
            <a:off x="13857632" y="9557093"/>
            <a:ext cx="1030605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ПРЕИМУЩЕСТВА</a:t>
            </a:r>
            <a:endParaRPr sz="1000">
              <a:latin typeface="Segoe UI Light"/>
              <a:cs typeface="Segoe UI Light"/>
            </a:endParaRPr>
          </a:p>
          <a:p>
            <a:pPr algn="ctr">
              <a:lnSpc>
                <a:spcPct val="100000"/>
              </a:lnSpc>
            </a:pP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ОТС</a:t>
            </a:r>
            <a:r>
              <a:rPr sz="1500" b="0" spc="22" baseline="2777" dirty="0">
                <a:solidFill>
                  <a:srgbClr val="FFFFFF"/>
                </a:solidFill>
                <a:latin typeface="Segoe UI Light"/>
                <a:cs typeface="Segoe UI Light"/>
              </a:rPr>
              <a:t>-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SRM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93" name="object 59"/>
          <p:cNvSpPr txBox="1"/>
          <p:nvPr/>
        </p:nvSpPr>
        <p:spPr>
          <a:xfrm>
            <a:off x="503809" y="9633293"/>
            <a:ext cx="56515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КТО</a:t>
            </a:r>
            <a:r>
              <a:rPr sz="1000" b="0" spc="-5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МЫ?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94" name="object 60"/>
          <p:cNvSpPr txBox="1"/>
          <p:nvPr/>
        </p:nvSpPr>
        <p:spPr>
          <a:xfrm>
            <a:off x="1930745" y="9633293"/>
            <a:ext cx="73850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-5" dirty="0">
                <a:solidFill>
                  <a:srgbClr val="FFFFFF"/>
                </a:solidFill>
                <a:latin typeface="Segoe UI Light"/>
                <a:cs typeface="Segoe UI Light"/>
              </a:rPr>
              <a:t>О</a:t>
            </a:r>
            <a:r>
              <a:rPr sz="1000" b="0" spc="-6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СИСТЕМЕ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95" name="object 61"/>
          <p:cNvSpPr txBox="1"/>
          <p:nvPr/>
        </p:nvSpPr>
        <p:spPr>
          <a:xfrm>
            <a:off x="3280145" y="9633293"/>
            <a:ext cx="10572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ПЛАНИРОВАНИЕ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96" name="object 62"/>
          <p:cNvSpPr txBox="1"/>
          <p:nvPr/>
        </p:nvSpPr>
        <p:spPr>
          <a:xfrm>
            <a:off x="4632899" y="9633293"/>
            <a:ext cx="136969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ПРОЦЕДУРА</a:t>
            </a:r>
            <a:r>
              <a:rPr sz="1000" b="0" spc="-5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ЗАКУПКИ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97" name="object 20"/>
          <p:cNvSpPr txBox="1">
            <a:spLocks/>
          </p:cNvSpPr>
          <p:nvPr/>
        </p:nvSpPr>
        <p:spPr>
          <a:xfrm>
            <a:off x="12238846" y="9557093"/>
            <a:ext cx="124142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/>
              <a:t>РЕЗУЛЬТАТЫ РАБОТЫ С </a:t>
            </a:r>
            <a:r>
              <a:rPr lang="en-US" spc="35" dirty="0"/>
              <a:t>OTC-SRM</a:t>
            </a:r>
            <a:endParaRPr lang="ru-RU" spc="30" dirty="0"/>
          </a:p>
        </p:txBody>
      </p:sp>
      <p:sp>
        <p:nvSpPr>
          <p:cNvPr id="98" name="object 12"/>
          <p:cNvSpPr/>
          <p:nvPr/>
        </p:nvSpPr>
        <p:spPr>
          <a:xfrm>
            <a:off x="456081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333F48"/>
              </a:solidFill>
            </a:endParaRPr>
          </a:p>
        </p:txBody>
      </p:sp>
      <p:sp>
        <p:nvSpPr>
          <p:cNvPr id="99" name="object 13"/>
          <p:cNvSpPr/>
          <p:nvPr/>
        </p:nvSpPr>
        <p:spPr>
          <a:xfrm>
            <a:off x="9087589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7"/>
          <p:cNvSpPr/>
          <p:nvPr/>
        </p:nvSpPr>
        <p:spPr>
          <a:xfrm>
            <a:off x="15429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8"/>
          <p:cNvSpPr/>
          <p:nvPr/>
        </p:nvSpPr>
        <p:spPr>
          <a:xfrm>
            <a:off x="30571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9"/>
          <p:cNvSpPr/>
          <p:nvPr/>
        </p:nvSpPr>
        <p:spPr>
          <a:xfrm>
            <a:off x="606973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20"/>
          <p:cNvSpPr/>
          <p:nvPr/>
        </p:nvSpPr>
        <p:spPr>
          <a:xfrm>
            <a:off x="10596514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21"/>
          <p:cNvSpPr/>
          <p:nvPr/>
        </p:nvSpPr>
        <p:spPr>
          <a:xfrm>
            <a:off x="305188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22"/>
          <p:cNvSpPr/>
          <p:nvPr/>
        </p:nvSpPr>
        <p:spPr>
          <a:xfrm>
            <a:off x="75786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ED1945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54"/>
          <p:cNvSpPr txBox="1"/>
          <p:nvPr/>
        </p:nvSpPr>
        <p:spPr>
          <a:xfrm>
            <a:off x="6243983" y="9557093"/>
            <a:ext cx="116078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ЗАКУПКИ МАЛОГО ОБЪЕМА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07" name="object 57"/>
          <p:cNvSpPr txBox="1">
            <a:spLocks/>
          </p:cNvSpPr>
          <p:nvPr/>
        </p:nvSpPr>
        <p:spPr>
          <a:xfrm>
            <a:off x="10732848" y="9557093"/>
            <a:ext cx="124142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РЕАЛИЗАЦИЯ ПРОЕКТА</a:t>
            </a:r>
            <a:endParaRPr lang="ru-RU" spc="30" dirty="0"/>
          </a:p>
        </p:txBody>
      </p:sp>
      <p:sp>
        <p:nvSpPr>
          <p:cNvPr id="108" name="object 55"/>
          <p:cNvSpPr txBox="1">
            <a:spLocks/>
          </p:cNvSpPr>
          <p:nvPr/>
        </p:nvSpPr>
        <p:spPr>
          <a:xfrm>
            <a:off x="7661828" y="9620936"/>
            <a:ext cx="1393507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РАБОТА ЗАКАЗЧИКА</a:t>
            </a:r>
            <a:endParaRPr lang="ru-RU" spc="30" dirty="0"/>
          </a:p>
        </p:txBody>
      </p:sp>
      <p:sp>
        <p:nvSpPr>
          <p:cNvPr id="109" name="object 56"/>
          <p:cNvSpPr txBox="1"/>
          <p:nvPr/>
        </p:nvSpPr>
        <p:spPr>
          <a:xfrm>
            <a:off x="9208385" y="9553780"/>
            <a:ext cx="1289826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160" algn="ctr">
              <a:lnSpc>
                <a:spcPts val="111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РАБОТА С ПОСТАВЩИКАМИ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10" name="object 59"/>
          <p:cNvSpPr txBox="1"/>
          <p:nvPr/>
        </p:nvSpPr>
        <p:spPr>
          <a:xfrm>
            <a:off x="503809" y="9633293"/>
            <a:ext cx="56515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КТО</a:t>
            </a:r>
            <a:r>
              <a:rPr sz="1000" b="0" spc="-5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МЫ?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111" name="object 60"/>
          <p:cNvSpPr txBox="1"/>
          <p:nvPr/>
        </p:nvSpPr>
        <p:spPr>
          <a:xfrm>
            <a:off x="1815608" y="9627625"/>
            <a:ext cx="964103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lang="ru-RU" sz="1000" spc="-5" dirty="0">
                <a:solidFill>
                  <a:srgbClr val="FFFFFF"/>
                </a:solidFill>
                <a:latin typeface="Segoe UI Light"/>
                <a:cs typeface="Segoe UI Light"/>
              </a:rPr>
              <a:t>НАШИ ПРОЕКТЫ</a:t>
            </a:r>
            <a:endParaRPr lang="ru-RU" sz="1000" dirty="0">
              <a:latin typeface="Segoe UI Light"/>
              <a:cs typeface="Segoe UI Light"/>
            </a:endParaRPr>
          </a:p>
        </p:txBody>
      </p:sp>
      <p:sp>
        <p:nvSpPr>
          <p:cNvPr id="112" name="object 61"/>
          <p:cNvSpPr txBox="1"/>
          <p:nvPr/>
        </p:nvSpPr>
        <p:spPr>
          <a:xfrm>
            <a:off x="3159424" y="9563660"/>
            <a:ext cx="1294321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lang="ru-RU" sz="1000" spc="30" dirty="0" smtClean="0">
                <a:solidFill>
                  <a:srgbClr val="FFFFFF"/>
                </a:solidFill>
                <a:latin typeface="Segoe UI Light"/>
                <a:cs typeface="Segoe UI Light"/>
              </a:rPr>
              <a:t>ЭЛЕКТРОННЫЙ МАГАЗИН</a:t>
            </a:r>
          </a:p>
          <a:p>
            <a:pPr algn="ctr">
              <a:lnSpc>
                <a:spcPts val="1110"/>
              </a:lnSpc>
            </a:pPr>
            <a:endParaRPr lang="ru-RU" sz="1000" dirty="0">
              <a:latin typeface="Segoe UI Light"/>
              <a:cs typeface="Segoe UI Light"/>
            </a:endParaRPr>
          </a:p>
        </p:txBody>
      </p:sp>
      <p:sp>
        <p:nvSpPr>
          <p:cNvPr id="113" name="object 7"/>
          <p:cNvSpPr/>
          <p:nvPr/>
        </p:nvSpPr>
        <p:spPr>
          <a:xfrm>
            <a:off x="12108906" y="9467443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20"/>
          <p:cNvSpPr txBox="1">
            <a:spLocks/>
          </p:cNvSpPr>
          <p:nvPr/>
        </p:nvSpPr>
        <p:spPr>
          <a:xfrm>
            <a:off x="12242890" y="9620936"/>
            <a:ext cx="1241425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ИНТЕГРАЦИЯ</a:t>
            </a:r>
            <a:endParaRPr lang="ru-RU" spc="30" dirty="0"/>
          </a:p>
        </p:txBody>
      </p:sp>
      <p:sp>
        <p:nvSpPr>
          <p:cNvPr id="115" name="object 54"/>
          <p:cNvSpPr txBox="1"/>
          <p:nvPr/>
        </p:nvSpPr>
        <p:spPr>
          <a:xfrm>
            <a:off x="4669627" y="9555604"/>
            <a:ext cx="116078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ОСНОВНЫЕ ПРИНЦИПЫ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16" name="object 7"/>
          <p:cNvSpPr/>
          <p:nvPr/>
        </p:nvSpPr>
        <p:spPr>
          <a:xfrm>
            <a:off x="13475053" y="9455883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7"/>
          <p:cNvSpPr/>
          <p:nvPr/>
        </p:nvSpPr>
        <p:spPr>
          <a:xfrm>
            <a:off x="14853486" y="9462572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20"/>
          <p:cNvSpPr txBox="1">
            <a:spLocks/>
          </p:cNvSpPr>
          <p:nvPr/>
        </p:nvSpPr>
        <p:spPr>
          <a:xfrm>
            <a:off x="13472055" y="9623725"/>
            <a:ext cx="1241425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СЕРВИС</a:t>
            </a:r>
            <a:endParaRPr lang="ru-RU" spc="30" dirty="0"/>
          </a:p>
        </p:txBody>
      </p:sp>
      <p:sp>
        <p:nvSpPr>
          <p:cNvPr id="119" name="object 20"/>
          <p:cNvSpPr txBox="1">
            <a:spLocks/>
          </p:cNvSpPr>
          <p:nvPr/>
        </p:nvSpPr>
        <p:spPr>
          <a:xfrm>
            <a:off x="14916365" y="9544370"/>
            <a:ext cx="1263978" cy="144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НАШИ ПРИЕМУЩЕСТВА</a:t>
            </a:r>
            <a:endParaRPr lang="ru-RU" spc="30" dirty="0"/>
          </a:p>
        </p:txBody>
      </p:sp>
    </p:spTree>
    <p:extLst>
      <p:ext uri="{BB962C8B-B14F-4D97-AF65-F5344CB8AC3E}">
        <p14:creationId xmlns:p14="http://schemas.microsoft.com/office/powerpoint/2010/main" val="385652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807200"/>
            <a:ext cx="15341600" cy="1841500"/>
          </a:xfrm>
          <a:custGeom>
            <a:avLst/>
            <a:gdLst/>
            <a:ahLst/>
            <a:cxnLst/>
            <a:rect l="l" t="t" r="r" b="b"/>
            <a:pathLst>
              <a:path w="15341600" h="1841500">
                <a:moveTo>
                  <a:pt x="0" y="1841500"/>
                </a:moveTo>
                <a:lnTo>
                  <a:pt x="15341600" y="1841500"/>
                </a:lnTo>
                <a:lnTo>
                  <a:pt x="15341600" y="0"/>
                </a:lnTo>
                <a:lnTo>
                  <a:pt x="0" y="0"/>
                </a:lnTo>
                <a:lnTo>
                  <a:pt x="0" y="1841500"/>
                </a:lnTo>
                <a:close/>
              </a:path>
            </a:pathLst>
          </a:custGeom>
          <a:solidFill>
            <a:srgbClr val="333F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47308" y="4083055"/>
            <a:ext cx="1712401" cy="4971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877043" y="3987317"/>
            <a:ext cx="1845462" cy="6885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926681" y="4059618"/>
            <a:ext cx="2338717" cy="5439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434726" y="4081017"/>
            <a:ext cx="1915160" cy="50118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44500" y="324828"/>
            <a:ext cx="10004425" cy="27751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200" b="1" spc="-5" dirty="0">
                <a:solidFill>
                  <a:srgbClr val="333F48"/>
                </a:solidFill>
                <a:latin typeface="Segoe UI Semibold"/>
                <a:cs typeface="Segoe UI Semibold"/>
              </a:rPr>
              <a:t>А </a:t>
            </a:r>
            <a:r>
              <a:rPr sz="4200" b="1" dirty="0">
                <a:solidFill>
                  <a:srgbClr val="333F48"/>
                </a:solidFill>
                <a:latin typeface="Segoe UI Semibold"/>
                <a:cs typeface="Segoe UI Semibold"/>
              </a:rPr>
              <a:t>вы </a:t>
            </a:r>
            <a:r>
              <a:rPr sz="4200" b="1" spc="-30" dirty="0">
                <a:solidFill>
                  <a:srgbClr val="333F48"/>
                </a:solidFill>
                <a:latin typeface="Segoe UI Semibold"/>
                <a:cs typeface="Segoe UI Semibold"/>
              </a:rPr>
              <a:t>поможете </a:t>
            </a:r>
            <a:r>
              <a:rPr sz="4200" b="1" dirty="0">
                <a:solidFill>
                  <a:srgbClr val="333F48"/>
                </a:solidFill>
                <a:latin typeface="Segoe UI Semibold"/>
                <a:cs typeface="Segoe UI Semibold"/>
              </a:rPr>
              <a:t>найти</a:t>
            </a:r>
            <a:r>
              <a:rPr sz="4200" b="1" spc="-10" dirty="0">
                <a:solidFill>
                  <a:srgbClr val="333F48"/>
                </a:solidFill>
                <a:latin typeface="Segoe UI Semibold"/>
                <a:cs typeface="Segoe UI Semibold"/>
              </a:rPr>
              <a:t> поставщиков?</a:t>
            </a:r>
            <a:endParaRPr sz="4200" dirty="0">
              <a:latin typeface="Segoe UI Semibold"/>
              <a:cs typeface="Segoe UI Semibold"/>
            </a:endParaRPr>
          </a:p>
          <a:p>
            <a:pPr marL="12700" marR="103505">
              <a:lnSpc>
                <a:spcPct val="100000"/>
              </a:lnSpc>
              <a:spcBef>
                <a:spcPts val="585"/>
              </a:spcBef>
            </a:pPr>
            <a:r>
              <a:rPr sz="2600" b="1" spc="-5" dirty="0">
                <a:solidFill>
                  <a:srgbClr val="333F48"/>
                </a:solidFill>
                <a:latin typeface="Segoe UI Semibold"/>
                <a:cs typeface="Segoe UI Semibold"/>
              </a:rPr>
              <a:t>Департамент </a:t>
            </a:r>
            <a:r>
              <a:rPr sz="2600" b="1" dirty="0">
                <a:solidFill>
                  <a:srgbClr val="333F48"/>
                </a:solidFill>
                <a:latin typeface="Segoe UI Semibold"/>
                <a:cs typeface="Segoe UI Semibold"/>
              </a:rPr>
              <a:t>по </a:t>
            </a:r>
            <a:r>
              <a:rPr sz="2600" b="1" spc="-25" dirty="0">
                <a:solidFill>
                  <a:srgbClr val="333F48"/>
                </a:solidFill>
                <a:latin typeface="Segoe UI Semibold"/>
                <a:cs typeface="Segoe UI Semibold"/>
              </a:rPr>
              <a:t>работе </a:t>
            </a:r>
            <a:r>
              <a:rPr sz="2600" b="1" spc="-5" dirty="0">
                <a:solidFill>
                  <a:srgbClr val="333F48"/>
                </a:solidFill>
                <a:latin typeface="Segoe UI Semibold"/>
                <a:cs typeface="Segoe UI Semibold"/>
              </a:rPr>
              <a:t>с </a:t>
            </a:r>
            <a:r>
              <a:rPr sz="2600" b="1" dirty="0" err="1">
                <a:solidFill>
                  <a:srgbClr val="333F48"/>
                </a:solidFill>
                <a:latin typeface="Segoe UI Semibold"/>
                <a:cs typeface="Segoe UI Semibold"/>
              </a:rPr>
              <a:t>поставщиками</a:t>
            </a:r>
            <a:r>
              <a:rPr sz="2600" b="1" dirty="0">
                <a:solidFill>
                  <a:srgbClr val="333F48"/>
                </a:solidFill>
                <a:latin typeface="Segoe UI Semibold"/>
                <a:cs typeface="Segoe UI Semibold"/>
              </a:rPr>
              <a:t> </a:t>
            </a:r>
            <a:r>
              <a:rPr sz="2600" b="1" spc="-40" dirty="0" smtClean="0">
                <a:solidFill>
                  <a:srgbClr val="333F48"/>
                </a:solidFill>
                <a:latin typeface="Segoe UI Semibold"/>
                <a:cs typeface="Segoe UI Semibold"/>
              </a:rPr>
              <a:t> </a:t>
            </a:r>
            <a:r>
              <a:rPr sz="2600" b="1" spc="-5" dirty="0">
                <a:solidFill>
                  <a:srgbClr val="333F48"/>
                </a:solidFill>
                <a:latin typeface="Segoe UI Semibold"/>
                <a:cs typeface="Segoe UI Semibold"/>
              </a:rPr>
              <a:t>обзвонит всех  </a:t>
            </a:r>
            <a:r>
              <a:rPr sz="2600" b="1" spc="-10" dirty="0">
                <a:solidFill>
                  <a:srgbClr val="333F48"/>
                </a:solidFill>
                <a:latin typeface="Segoe UI Semibold"/>
                <a:cs typeface="Segoe UI Semibold"/>
              </a:rPr>
              <a:t>потенциальных</a:t>
            </a:r>
            <a:r>
              <a:rPr sz="2600" b="1" spc="-60" dirty="0">
                <a:solidFill>
                  <a:srgbClr val="333F48"/>
                </a:solidFill>
                <a:latin typeface="Segoe UI Semibold"/>
                <a:cs typeface="Segoe UI Semibold"/>
              </a:rPr>
              <a:t> </a:t>
            </a:r>
            <a:r>
              <a:rPr sz="2600" b="1" spc="-5" dirty="0">
                <a:solidFill>
                  <a:srgbClr val="333F48"/>
                </a:solidFill>
                <a:latin typeface="Segoe UI Semibold"/>
                <a:cs typeface="Segoe UI Semibold"/>
              </a:rPr>
              <a:t>участников!</a:t>
            </a:r>
            <a:endParaRPr sz="2600" dirty="0">
              <a:latin typeface="Segoe UI Semibold"/>
              <a:cs typeface="Segoe UI Semibold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3250" dirty="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2400" b="1" spc="-10" dirty="0">
                <a:solidFill>
                  <a:srgbClr val="ED1944"/>
                </a:solidFill>
                <a:latin typeface="Segoe UI Semibold"/>
                <a:cs typeface="Segoe UI Semibold"/>
              </a:rPr>
              <a:t>Интеграция </a:t>
            </a:r>
            <a:r>
              <a:rPr sz="2400" b="1" spc="-5" dirty="0">
                <a:solidFill>
                  <a:srgbClr val="ED1944"/>
                </a:solidFill>
                <a:latin typeface="Segoe UI Semibold"/>
                <a:cs typeface="Segoe UI Semibold"/>
              </a:rPr>
              <a:t>со всеми порталами </a:t>
            </a:r>
            <a:r>
              <a:rPr sz="2400" b="1" dirty="0">
                <a:solidFill>
                  <a:srgbClr val="ED1944"/>
                </a:solidFill>
                <a:latin typeface="Segoe UI Semibold"/>
                <a:cs typeface="Segoe UI Semibold"/>
              </a:rPr>
              <a:t>– </a:t>
            </a:r>
            <a:r>
              <a:rPr sz="2400" b="1" spc="-15" dirty="0">
                <a:solidFill>
                  <a:srgbClr val="ED1944"/>
                </a:solidFill>
                <a:latin typeface="Segoe UI Semibold"/>
                <a:cs typeface="Segoe UI Semibold"/>
              </a:rPr>
              <a:t>агрегаторами </a:t>
            </a:r>
            <a:r>
              <a:rPr sz="2400" b="1" spc="-5" dirty="0" err="1">
                <a:solidFill>
                  <a:srgbClr val="ED1944"/>
                </a:solidFill>
                <a:latin typeface="Segoe UI Semibold"/>
                <a:cs typeface="Segoe UI Semibold"/>
              </a:rPr>
              <a:t>тендеров</a:t>
            </a:r>
            <a:r>
              <a:rPr sz="2400" b="1" spc="-5" dirty="0">
                <a:solidFill>
                  <a:srgbClr val="ED1944"/>
                </a:solidFill>
                <a:latin typeface="Segoe UI Semibold"/>
                <a:cs typeface="Segoe UI Semibold"/>
              </a:rPr>
              <a:t> </a:t>
            </a:r>
            <a:endParaRPr lang="ru-RU" sz="2400" b="1" spc="-5" dirty="0" smtClean="0">
              <a:solidFill>
                <a:srgbClr val="ED1944"/>
              </a:solidFill>
              <a:latin typeface="Segoe UI Semibold"/>
              <a:cs typeface="Segoe UI Semibold"/>
            </a:endParaRPr>
          </a:p>
          <a:p>
            <a:pPr marL="12700" marR="5080">
              <a:lnSpc>
                <a:spcPct val="100000"/>
              </a:lnSpc>
            </a:pPr>
            <a:r>
              <a:rPr sz="2400" b="1" spc="-5" dirty="0" err="1" smtClean="0">
                <a:solidFill>
                  <a:srgbClr val="ED1944"/>
                </a:solidFill>
                <a:latin typeface="Segoe UI Semibold"/>
                <a:cs typeface="Segoe UI Semibold"/>
              </a:rPr>
              <a:t>обеспечит</a:t>
            </a:r>
            <a:r>
              <a:rPr sz="2400" b="1" spc="-5" dirty="0" smtClean="0">
                <a:solidFill>
                  <a:srgbClr val="ED1944"/>
                </a:solidFill>
                <a:latin typeface="Segoe UI Semibold"/>
                <a:cs typeface="Segoe UI Semibold"/>
              </a:rPr>
              <a:t> </a:t>
            </a:r>
            <a:r>
              <a:rPr sz="2400" b="1" dirty="0">
                <a:solidFill>
                  <a:srgbClr val="ED1944"/>
                </a:solidFill>
                <a:latin typeface="Segoe UI Semibold"/>
                <a:cs typeface="Segoe UI Semibold"/>
              </a:rPr>
              <a:t>информирование</a:t>
            </a:r>
            <a:r>
              <a:rPr sz="2400" b="1" spc="60" dirty="0">
                <a:solidFill>
                  <a:srgbClr val="ED1944"/>
                </a:solidFill>
                <a:latin typeface="Segoe UI Semibold"/>
                <a:cs typeface="Segoe UI Semibold"/>
              </a:rPr>
              <a:t> </a:t>
            </a:r>
            <a:r>
              <a:rPr sz="2400" b="1" spc="-5" dirty="0">
                <a:solidFill>
                  <a:srgbClr val="ED1944"/>
                </a:solidFill>
                <a:latin typeface="Segoe UI Semibold"/>
                <a:cs typeface="Segoe UI Semibold"/>
              </a:rPr>
              <a:t>поставщиков</a:t>
            </a:r>
            <a:endParaRPr sz="2400" dirty="0">
              <a:latin typeface="Segoe UI Semibold"/>
              <a:cs typeface="Segoe UI Semibold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184430" y="7055828"/>
            <a:ext cx="3887470" cy="1308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4200" b="1" spc="-5" dirty="0">
                <a:solidFill>
                  <a:srgbClr val="ED1944"/>
                </a:solidFill>
                <a:latin typeface="Segoe UI Semibold"/>
                <a:cs typeface="Segoe UI Semibold"/>
              </a:rPr>
              <a:t>320</a:t>
            </a:r>
            <a:r>
              <a:rPr sz="4200" b="1" spc="-155" dirty="0">
                <a:solidFill>
                  <a:srgbClr val="ED1944"/>
                </a:solidFill>
                <a:latin typeface="Segoe UI Semibold"/>
                <a:cs typeface="Segoe UI Semibold"/>
              </a:rPr>
              <a:t> </a:t>
            </a:r>
            <a:r>
              <a:rPr sz="4200" b="1" spc="-5" dirty="0">
                <a:solidFill>
                  <a:srgbClr val="ED1944"/>
                </a:solidFill>
                <a:latin typeface="Segoe UI Semibold"/>
                <a:cs typeface="Segoe UI Semibold"/>
              </a:rPr>
              <a:t>000+</a:t>
            </a:r>
            <a:endParaRPr sz="4200" dirty="0">
              <a:latin typeface="Segoe UI Semibold"/>
              <a:cs typeface="Segoe UI Semibold"/>
            </a:endParaRPr>
          </a:p>
          <a:p>
            <a:pPr algn="ctr">
              <a:lnSpc>
                <a:spcPct val="100000"/>
              </a:lnSpc>
              <a:spcBef>
                <a:spcPts val="480"/>
              </a:spcBef>
            </a:pP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зарегистрированных</a:t>
            </a:r>
            <a:r>
              <a:rPr sz="2000" spc="-10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уникальных  </a:t>
            </a:r>
            <a:r>
              <a:rPr sz="2000" spc="-5" dirty="0">
                <a:solidFill>
                  <a:srgbClr val="FFFFFF"/>
                </a:solidFill>
                <a:latin typeface="Segoe UI"/>
                <a:cs typeface="Segoe UI"/>
              </a:rPr>
              <a:t>поставщиков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по всей</a:t>
            </a:r>
            <a:r>
              <a:rPr sz="2000" spc="-7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spc="-15" dirty="0">
                <a:solidFill>
                  <a:srgbClr val="FFFFFF"/>
                </a:solidFill>
                <a:latin typeface="Segoe UI"/>
                <a:cs typeface="Segoe UI"/>
              </a:rPr>
              <a:t>России</a:t>
            </a:r>
            <a:endParaRPr sz="2000" dirty="0">
              <a:latin typeface="Segoe UI"/>
              <a:cs typeface="Segoe U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244783" y="7055828"/>
            <a:ext cx="3933825" cy="1003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4200" b="1" spc="-5" dirty="0">
                <a:solidFill>
                  <a:srgbClr val="ED1944"/>
                </a:solidFill>
                <a:latin typeface="Segoe UI Semibold"/>
                <a:cs typeface="Segoe UI Semibold"/>
              </a:rPr>
              <a:t>Низкие</a:t>
            </a:r>
            <a:r>
              <a:rPr sz="4200" b="1" spc="-75" dirty="0">
                <a:solidFill>
                  <a:srgbClr val="ED1944"/>
                </a:solidFill>
                <a:latin typeface="Segoe UI Semibold"/>
                <a:cs typeface="Segoe UI Semibold"/>
              </a:rPr>
              <a:t> </a:t>
            </a:r>
            <a:r>
              <a:rPr sz="4200" b="1" dirty="0">
                <a:solidFill>
                  <a:srgbClr val="ED1944"/>
                </a:solidFill>
                <a:latin typeface="Segoe UI Semibold"/>
                <a:cs typeface="Segoe UI Semibold"/>
              </a:rPr>
              <a:t>тарифы</a:t>
            </a:r>
            <a:endParaRPr sz="4200" dirty="0">
              <a:latin typeface="Segoe UI Semibold"/>
              <a:cs typeface="Segoe UI Semibold"/>
            </a:endParaRPr>
          </a:p>
          <a:p>
            <a:pPr algn="ctr">
              <a:lnSpc>
                <a:spcPts val="2375"/>
              </a:lnSpc>
              <a:spcBef>
                <a:spcPts val="480"/>
              </a:spcBef>
            </a:pPr>
            <a:r>
              <a:rPr sz="2000" spc="5" dirty="0">
                <a:solidFill>
                  <a:srgbClr val="FFFFFF"/>
                </a:solidFill>
                <a:latin typeface="Segoe UI"/>
                <a:cs typeface="Segoe UI"/>
              </a:rPr>
              <a:t>для </a:t>
            </a:r>
            <a:r>
              <a:rPr sz="2000" dirty="0">
                <a:solidFill>
                  <a:srgbClr val="FFFFFF"/>
                </a:solidFill>
                <a:latin typeface="Segoe UI"/>
                <a:cs typeface="Segoe UI"/>
              </a:rPr>
              <a:t>участия в</a:t>
            </a:r>
            <a:r>
              <a:rPr sz="2000" spc="-8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Segoe UI"/>
                <a:cs typeface="Segoe UI"/>
              </a:rPr>
              <a:t>процедурах</a:t>
            </a:r>
            <a:endParaRPr sz="2000" dirty="0">
              <a:latin typeface="Segoe UI"/>
              <a:cs typeface="Segoe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800414" y="7064948"/>
            <a:ext cx="2415985" cy="13260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4200" b="1" spc="-5" dirty="0">
                <a:solidFill>
                  <a:srgbClr val="ED1944"/>
                </a:solidFill>
                <a:latin typeface="Segoe UI Semibold"/>
                <a:cs typeface="Segoe UI Semibold"/>
              </a:rPr>
              <a:t>&gt;</a:t>
            </a:r>
            <a:r>
              <a:rPr sz="4200" b="1" spc="-5" dirty="0" smtClean="0">
                <a:solidFill>
                  <a:srgbClr val="ED1944"/>
                </a:solidFill>
                <a:latin typeface="Segoe UI Semibold"/>
                <a:cs typeface="Segoe UI Semibold"/>
              </a:rPr>
              <a:t>1.</a:t>
            </a:r>
            <a:r>
              <a:rPr lang="ru-RU" sz="4200" b="1" spc="-5" dirty="0" smtClean="0">
                <a:solidFill>
                  <a:srgbClr val="ED1944"/>
                </a:solidFill>
                <a:latin typeface="Segoe UI Semibold"/>
                <a:cs typeface="Segoe UI Semibold"/>
              </a:rPr>
              <a:t>9</a:t>
            </a:r>
            <a:r>
              <a:rPr sz="4200" b="1" spc="-85" dirty="0" smtClean="0">
                <a:solidFill>
                  <a:srgbClr val="ED1944"/>
                </a:solidFill>
                <a:latin typeface="Segoe UI Semibold"/>
                <a:cs typeface="Segoe UI Semibold"/>
              </a:rPr>
              <a:t> </a:t>
            </a:r>
            <a:r>
              <a:rPr sz="4200" b="1" dirty="0">
                <a:solidFill>
                  <a:srgbClr val="ED1944"/>
                </a:solidFill>
                <a:latin typeface="Segoe UI Semibold"/>
                <a:cs typeface="Segoe UI Semibold"/>
              </a:rPr>
              <a:t>млн</a:t>
            </a:r>
            <a:endParaRPr sz="4200" dirty="0">
              <a:latin typeface="Segoe UI Semibold"/>
              <a:cs typeface="Segoe UI Semibold"/>
            </a:endParaRPr>
          </a:p>
          <a:p>
            <a:pPr marL="38100" algn="ctr">
              <a:lnSpc>
                <a:spcPts val="2375"/>
              </a:lnSpc>
              <a:spcBef>
                <a:spcPts val="480"/>
              </a:spcBef>
            </a:pPr>
            <a:r>
              <a:rPr lang="ru-RU" sz="2000" spc="-5" dirty="0" smtClean="0">
                <a:solidFill>
                  <a:srgbClr val="FFFFFF"/>
                </a:solidFill>
                <a:latin typeface="Segoe UI"/>
                <a:cs typeface="Segoe UI"/>
              </a:rPr>
              <a:t>уникальных посетителей</a:t>
            </a:r>
            <a:endParaRPr sz="2000" dirty="0">
              <a:latin typeface="Segoe UI"/>
              <a:cs typeface="Segoe U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47308" y="5202466"/>
            <a:ext cx="1901939" cy="6359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854234" y="5154586"/>
            <a:ext cx="2072106" cy="73172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181075" y="5057051"/>
            <a:ext cx="2002434" cy="92678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3768451" y="4006697"/>
            <a:ext cx="1840255" cy="5762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987557" y="4912022"/>
            <a:ext cx="973496" cy="121687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3923898" y="5136019"/>
            <a:ext cx="1684756" cy="76887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12"/>
          <p:cNvSpPr/>
          <p:nvPr/>
        </p:nvSpPr>
        <p:spPr>
          <a:xfrm>
            <a:off x="456081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13"/>
          <p:cNvSpPr/>
          <p:nvPr/>
        </p:nvSpPr>
        <p:spPr>
          <a:xfrm>
            <a:off x="9087589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17"/>
          <p:cNvSpPr/>
          <p:nvPr/>
        </p:nvSpPr>
        <p:spPr>
          <a:xfrm>
            <a:off x="15429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18"/>
          <p:cNvSpPr/>
          <p:nvPr/>
        </p:nvSpPr>
        <p:spPr>
          <a:xfrm>
            <a:off x="30571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19"/>
          <p:cNvSpPr/>
          <p:nvPr/>
        </p:nvSpPr>
        <p:spPr>
          <a:xfrm>
            <a:off x="606973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ED1945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20"/>
          <p:cNvSpPr/>
          <p:nvPr/>
        </p:nvSpPr>
        <p:spPr>
          <a:xfrm>
            <a:off x="10596514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21"/>
          <p:cNvSpPr/>
          <p:nvPr/>
        </p:nvSpPr>
        <p:spPr>
          <a:xfrm>
            <a:off x="305188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22"/>
          <p:cNvSpPr/>
          <p:nvPr/>
        </p:nvSpPr>
        <p:spPr>
          <a:xfrm>
            <a:off x="75786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54"/>
          <p:cNvSpPr txBox="1"/>
          <p:nvPr/>
        </p:nvSpPr>
        <p:spPr>
          <a:xfrm>
            <a:off x="6243983" y="9557093"/>
            <a:ext cx="116078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z="1000" b="0" spc="30" dirty="0">
                <a:solidFill>
                  <a:srgbClr val="FFFFFF"/>
                </a:solidFill>
                <a:latin typeface="Segoe UI Light"/>
                <a:cs typeface="Segoe UI Light"/>
              </a:rPr>
              <a:t>ЗАКУПКИ</a:t>
            </a:r>
            <a:r>
              <a:rPr sz="1000" b="0" spc="-4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0" dirty="0">
                <a:solidFill>
                  <a:srgbClr val="FFFFFF"/>
                </a:solidFill>
                <a:latin typeface="Segoe UI Light"/>
                <a:cs typeface="Segoe UI Light"/>
              </a:rPr>
              <a:t>МАЛОГО</a:t>
            </a:r>
            <a:endParaRPr sz="1000">
              <a:latin typeface="Segoe UI Light"/>
              <a:cs typeface="Segoe UI Light"/>
            </a:endParaRPr>
          </a:p>
          <a:p>
            <a:pPr marL="4445" algn="ctr">
              <a:lnSpc>
                <a:spcPct val="10000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ОБЪЕМА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68" name="object 57"/>
          <p:cNvSpPr txBox="1">
            <a:spLocks noGrp="1"/>
          </p:cNvSpPr>
          <p:nvPr>
            <p:ph type="ftr" sz="quarter" idx="5"/>
          </p:nvPr>
        </p:nvSpPr>
        <p:spPr>
          <a:xfrm>
            <a:off x="10732848" y="9557093"/>
            <a:ext cx="1241425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pc="35" dirty="0"/>
              <a:t>ДОПОЛНИТЕЛЬНЫЕ</a:t>
            </a:r>
          </a:p>
          <a:p>
            <a:pPr algn="ctr">
              <a:lnSpc>
                <a:spcPct val="100000"/>
              </a:lnSpc>
            </a:pPr>
            <a:r>
              <a:rPr spc="30" dirty="0"/>
              <a:t>ВОЗМОЖНОСТИ</a:t>
            </a:r>
          </a:p>
        </p:txBody>
      </p:sp>
      <p:sp>
        <p:nvSpPr>
          <p:cNvPr id="69" name="object 55"/>
          <p:cNvSpPr txBox="1">
            <a:spLocks noGrp="1"/>
          </p:cNvSpPr>
          <p:nvPr>
            <p:ph type="dt" sz="half" idx="6"/>
          </p:nvPr>
        </p:nvSpPr>
        <p:spPr>
          <a:xfrm>
            <a:off x="7895389" y="9557093"/>
            <a:ext cx="880109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5880" indent="-43180">
              <a:lnSpc>
                <a:spcPts val="1110"/>
              </a:lnSpc>
            </a:pPr>
            <a:r>
              <a:rPr spc="35" dirty="0"/>
              <a:t>ЗА</a:t>
            </a:r>
            <a:r>
              <a:rPr spc="100" dirty="0"/>
              <a:t>К</a:t>
            </a:r>
            <a:r>
              <a:rPr spc="35" dirty="0"/>
              <a:t>ЛЮЧЕНИЕ</a:t>
            </a:r>
          </a:p>
          <a:p>
            <a:pPr marL="55880">
              <a:lnSpc>
                <a:spcPct val="100000"/>
              </a:lnSpc>
            </a:pPr>
            <a:r>
              <a:rPr spc="30" dirty="0"/>
              <a:t>ДОГОВОРОВ</a:t>
            </a:r>
          </a:p>
        </p:txBody>
      </p:sp>
      <p:sp>
        <p:nvSpPr>
          <p:cNvPr id="70" name="object 56"/>
          <p:cNvSpPr txBox="1"/>
          <p:nvPr/>
        </p:nvSpPr>
        <p:spPr>
          <a:xfrm>
            <a:off x="9427047" y="9557093"/>
            <a:ext cx="83439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16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КОНТРОЛЬ</a:t>
            </a:r>
            <a:r>
              <a:rPr sz="1000" b="0" spc="-6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dirty="0">
                <a:solidFill>
                  <a:srgbClr val="FFFFFF"/>
                </a:solidFill>
                <a:latin typeface="Segoe UI Light"/>
                <a:cs typeface="Segoe UI Light"/>
              </a:rPr>
              <a:t>И</a:t>
            </a:r>
            <a:endParaRPr sz="1000">
              <a:latin typeface="Segoe UI Light"/>
              <a:cs typeface="Segoe UI Light"/>
            </a:endParaRPr>
          </a:p>
          <a:p>
            <a:pPr marL="12700">
              <a:lnSpc>
                <a:spcPct val="10000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ОТЧЕТНОСТЬ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71" name="object 58"/>
          <p:cNvSpPr txBox="1"/>
          <p:nvPr/>
        </p:nvSpPr>
        <p:spPr>
          <a:xfrm>
            <a:off x="13857632" y="9557093"/>
            <a:ext cx="1030605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ПРЕИМУЩЕСТВА</a:t>
            </a:r>
            <a:endParaRPr sz="1000">
              <a:latin typeface="Segoe UI Light"/>
              <a:cs typeface="Segoe UI Light"/>
            </a:endParaRPr>
          </a:p>
          <a:p>
            <a:pPr algn="ctr">
              <a:lnSpc>
                <a:spcPct val="100000"/>
              </a:lnSpc>
            </a:pP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ОТС</a:t>
            </a:r>
            <a:r>
              <a:rPr sz="1500" b="0" spc="22" baseline="2777" dirty="0">
                <a:solidFill>
                  <a:srgbClr val="FFFFFF"/>
                </a:solidFill>
                <a:latin typeface="Segoe UI Light"/>
                <a:cs typeface="Segoe UI Light"/>
              </a:rPr>
              <a:t>-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SRM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72" name="object 59"/>
          <p:cNvSpPr txBox="1"/>
          <p:nvPr/>
        </p:nvSpPr>
        <p:spPr>
          <a:xfrm>
            <a:off x="503809" y="9633293"/>
            <a:ext cx="56515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КТО</a:t>
            </a:r>
            <a:r>
              <a:rPr sz="1000" b="0" spc="-5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МЫ?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73" name="object 60"/>
          <p:cNvSpPr txBox="1"/>
          <p:nvPr/>
        </p:nvSpPr>
        <p:spPr>
          <a:xfrm>
            <a:off x="1930745" y="9633293"/>
            <a:ext cx="73850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-5" dirty="0">
                <a:solidFill>
                  <a:srgbClr val="FFFFFF"/>
                </a:solidFill>
                <a:latin typeface="Segoe UI Light"/>
                <a:cs typeface="Segoe UI Light"/>
              </a:rPr>
              <a:t>О</a:t>
            </a:r>
            <a:r>
              <a:rPr sz="1000" b="0" spc="-6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СИСТЕМЕ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74" name="object 61"/>
          <p:cNvSpPr txBox="1"/>
          <p:nvPr/>
        </p:nvSpPr>
        <p:spPr>
          <a:xfrm>
            <a:off x="3280145" y="9633293"/>
            <a:ext cx="10572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ПЛАНИРОВАНИЕ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75" name="object 62"/>
          <p:cNvSpPr txBox="1"/>
          <p:nvPr/>
        </p:nvSpPr>
        <p:spPr>
          <a:xfrm>
            <a:off x="4632899" y="9633293"/>
            <a:ext cx="136969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ПРОЦЕДУРА</a:t>
            </a:r>
            <a:r>
              <a:rPr sz="1000" b="0" spc="-5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ЗАКУПКИ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76" name="object 20"/>
          <p:cNvSpPr txBox="1">
            <a:spLocks/>
          </p:cNvSpPr>
          <p:nvPr/>
        </p:nvSpPr>
        <p:spPr>
          <a:xfrm>
            <a:off x="12238846" y="9557093"/>
            <a:ext cx="124142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/>
              <a:t>РЕЗУЛЬТАТЫ РАБОТЫ С </a:t>
            </a:r>
            <a:r>
              <a:rPr lang="en-US" spc="35" dirty="0"/>
              <a:t>OTC-SRM</a:t>
            </a:r>
            <a:endParaRPr lang="ru-RU" spc="30" dirty="0"/>
          </a:p>
        </p:txBody>
      </p:sp>
      <p:sp>
        <p:nvSpPr>
          <p:cNvPr id="77" name="object 12"/>
          <p:cNvSpPr/>
          <p:nvPr/>
        </p:nvSpPr>
        <p:spPr>
          <a:xfrm>
            <a:off x="456081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333F48"/>
              </a:solidFill>
            </a:endParaRPr>
          </a:p>
        </p:txBody>
      </p:sp>
      <p:sp>
        <p:nvSpPr>
          <p:cNvPr id="78" name="object 13"/>
          <p:cNvSpPr/>
          <p:nvPr/>
        </p:nvSpPr>
        <p:spPr>
          <a:xfrm>
            <a:off x="9087589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ED1945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17"/>
          <p:cNvSpPr/>
          <p:nvPr/>
        </p:nvSpPr>
        <p:spPr>
          <a:xfrm>
            <a:off x="15429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18"/>
          <p:cNvSpPr/>
          <p:nvPr/>
        </p:nvSpPr>
        <p:spPr>
          <a:xfrm>
            <a:off x="30571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19"/>
          <p:cNvSpPr/>
          <p:nvPr/>
        </p:nvSpPr>
        <p:spPr>
          <a:xfrm>
            <a:off x="606973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20"/>
          <p:cNvSpPr/>
          <p:nvPr/>
        </p:nvSpPr>
        <p:spPr>
          <a:xfrm>
            <a:off x="10596514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21"/>
          <p:cNvSpPr/>
          <p:nvPr/>
        </p:nvSpPr>
        <p:spPr>
          <a:xfrm>
            <a:off x="305188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22"/>
          <p:cNvSpPr/>
          <p:nvPr/>
        </p:nvSpPr>
        <p:spPr>
          <a:xfrm>
            <a:off x="75786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54"/>
          <p:cNvSpPr txBox="1"/>
          <p:nvPr/>
        </p:nvSpPr>
        <p:spPr>
          <a:xfrm>
            <a:off x="6243983" y="9557093"/>
            <a:ext cx="116078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ЗАКУПКИ МАЛОГО ОБЪЕМА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86" name="object 57"/>
          <p:cNvSpPr txBox="1">
            <a:spLocks/>
          </p:cNvSpPr>
          <p:nvPr/>
        </p:nvSpPr>
        <p:spPr>
          <a:xfrm>
            <a:off x="10732848" y="9557093"/>
            <a:ext cx="124142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РЕАЛИЗАЦИЯ ПРОЕКТА</a:t>
            </a:r>
            <a:endParaRPr lang="ru-RU" spc="30" dirty="0"/>
          </a:p>
        </p:txBody>
      </p:sp>
      <p:sp>
        <p:nvSpPr>
          <p:cNvPr id="87" name="object 55"/>
          <p:cNvSpPr txBox="1">
            <a:spLocks/>
          </p:cNvSpPr>
          <p:nvPr/>
        </p:nvSpPr>
        <p:spPr>
          <a:xfrm>
            <a:off x="7661828" y="9620936"/>
            <a:ext cx="1393507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РАБОТА ЗАКАЗЧИКА</a:t>
            </a:r>
            <a:endParaRPr lang="ru-RU" spc="30" dirty="0"/>
          </a:p>
        </p:txBody>
      </p:sp>
      <p:sp>
        <p:nvSpPr>
          <p:cNvPr id="88" name="object 56"/>
          <p:cNvSpPr txBox="1"/>
          <p:nvPr/>
        </p:nvSpPr>
        <p:spPr>
          <a:xfrm>
            <a:off x="9208385" y="9553780"/>
            <a:ext cx="1289826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160" algn="ctr">
              <a:lnSpc>
                <a:spcPts val="111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РАБОТА С ПОСТАВЩИКАМИ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89" name="object 59"/>
          <p:cNvSpPr txBox="1"/>
          <p:nvPr/>
        </p:nvSpPr>
        <p:spPr>
          <a:xfrm>
            <a:off x="503809" y="9633293"/>
            <a:ext cx="56515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КТО</a:t>
            </a:r>
            <a:r>
              <a:rPr sz="1000" b="0" spc="-5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МЫ?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90" name="object 60"/>
          <p:cNvSpPr txBox="1"/>
          <p:nvPr/>
        </p:nvSpPr>
        <p:spPr>
          <a:xfrm>
            <a:off x="1815608" y="9627625"/>
            <a:ext cx="964103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lang="ru-RU" sz="1000" spc="-5" dirty="0">
                <a:solidFill>
                  <a:srgbClr val="FFFFFF"/>
                </a:solidFill>
                <a:latin typeface="Segoe UI Light"/>
                <a:cs typeface="Segoe UI Light"/>
              </a:rPr>
              <a:t>НАШИ ПРОЕКТЫ</a:t>
            </a:r>
            <a:endParaRPr lang="ru-RU" sz="1000" dirty="0">
              <a:latin typeface="Segoe UI Light"/>
              <a:cs typeface="Segoe UI Light"/>
            </a:endParaRPr>
          </a:p>
        </p:txBody>
      </p:sp>
      <p:sp>
        <p:nvSpPr>
          <p:cNvPr id="91" name="object 61"/>
          <p:cNvSpPr txBox="1"/>
          <p:nvPr/>
        </p:nvSpPr>
        <p:spPr>
          <a:xfrm>
            <a:off x="3159424" y="9563660"/>
            <a:ext cx="1294321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lang="ru-RU" sz="1000" spc="30" dirty="0" smtClean="0">
                <a:solidFill>
                  <a:srgbClr val="FFFFFF"/>
                </a:solidFill>
                <a:latin typeface="Segoe UI Light"/>
                <a:cs typeface="Segoe UI Light"/>
              </a:rPr>
              <a:t>ЭЛЕКТРОННЫЙ МАГАЗИН</a:t>
            </a:r>
          </a:p>
          <a:p>
            <a:pPr algn="ctr">
              <a:lnSpc>
                <a:spcPts val="1110"/>
              </a:lnSpc>
            </a:pPr>
            <a:endParaRPr lang="ru-RU" sz="1000" dirty="0">
              <a:latin typeface="Segoe UI Light"/>
              <a:cs typeface="Segoe UI Light"/>
            </a:endParaRPr>
          </a:p>
        </p:txBody>
      </p:sp>
      <p:sp>
        <p:nvSpPr>
          <p:cNvPr id="92" name="object 7"/>
          <p:cNvSpPr/>
          <p:nvPr/>
        </p:nvSpPr>
        <p:spPr>
          <a:xfrm>
            <a:off x="12108906" y="9467443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20"/>
          <p:cNvSpPr txBox="1">
            <a:spLocks/>
          </p:cNvSpPr>
          <p:nvPr/>
        </p:nvSpPr>
        <p:spPr>
          <a:xfrm>
            <a:off x="12242890" y="9620936"/>
            <a:ext cx="1241425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ИНТЕГРАЦИЯ</a:t>
            </a:r>
            <a:endParaRPr lang="ru-RU" spc="30" dirty="0"/>
          </a:p>
        </p:txBody>
      </p:sp>
      <p:sp>
        <p:nvSpPr>
          <p:cNvPr id="94" name="object 54"/>
          <p:cNvSpPr txBox="1"/>
          <p:nvPr/>
        </p:nvSpPr>
        <p:spPr>
          <a:xfrm>
            <a:off x="4669627" y="9555604"/>
            <a:ext cx="116078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ОСНОВНЫЕ ПРИНЦИПЫ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95" name="object 7"/>
          <p:cNvSpPr/>
          <p:nvPr/>
        </p:nvSpPr>
        <p:spPr>
          <a:xfrm>
            <a:off x="13475053" y="9455883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7"/>
          <p:cNvSpPr/>
          <p:nvPr/>
        </p:nvSpPr>
        <p:spPr>
          <a:xfrm>
            <a:off x="14853486" y="9462572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20"/>
          <p:cNvSpPr txBox="1">
            <a:spLocks/>
          </p:cNvSpPr>
          <p:nvPr/>
        </p:nvSpPr>
        <p:spPr>
          <a:xfrm>
            <a:off x="13472055" y="9623725"/>
            <a:ext cx="1241425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СЕРВИС</a:t>
            </a:r>
            <a:endParaRPr lang="ru-RU" spc="30" dirty="0"/>
          </a:p>
        </p:txBody>
      </p:sp>
      <p:sp>
        <p:nvSpPr>
          <p:cNvPr id="98" name="object 20"/>
          <p:cNvSpPr txBox="1">
            <a:spLocks/>
          </p:cNvSpPr>
          <p:nvPr/>
        </p:nvSpPr>
        <p:spPr>
          <a:xfrm>
            <a:off x="14916365" y="9544370"/>
            <a:ext cx="1263978" cy="144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НАШИ ПРИЕМУЩЕСТВА</a:t>
            </a:r>
            <a:endParaRPr lang="ru-RU" spc="3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446400" y="313200"/>
            <a:ext cx="10134459" cy="914343"/>
          </a:xfrm>
          <a:prstGeom prst="rect">
            <a:avLst/>
          </a:prstGeom>
          <a:noFill/>
          <a:ln>
            <a:noFill/>
          </a:ln>
        </p:spPr>
        <p:txBody>
          <a:bodyPr wrap="square" lIns="135444" tIns="67704" rIns="135444" bIns="67704" anchor="t" anchorCtr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ru-RU" sz="4200" dirty="0" smtClean="0">
                <a:solidFill>
                  <a:srgbClr val="333F48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Реализация проекта</a:t>
            </a:r>
            <a:r>
              <a:rPr lang="ru-RU" sz="2370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ru-RU" sz="2370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2600" dirty="0">
                <a:solidFill>
                  <a:srgbClr val="FF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/>
            </a:r>
            <a:br>
              <a:rPr lang="ru-RU" sz="2600" dirty="0">
                <a:solidFill>
                  <a:srgbClr val="FF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ru-RU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Возможно внедрить проект в течении 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1-2-х </a:t>
            </a:r>
            <a:r>
              <a:rPr lang="ru-RU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месяцев, при условии 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параллельного </a:t>
            </a:r>
            <a:r>
              <a:rPr lang="ru-RU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выполнения процессов:</a:t>
            </a:r>
            <a:br>
              <a:rPr lang="ru-RU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sz="3556" dirty="0">
              <a:solidFill>
                <a:srgbClr val="262626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047323" y="2910797"/>
            <a:ext cx="8071627" cy="640071"/>
          </a:xfrm>
          <a:prstGeom prst="rect">
            <a:avLst/>
          </a:prstGeom>
        </p:spPr>
        <p:txBody>
          <a:bodyPr vert="horz" lIns="149338" tIns="74670" rIns="149338" bIns="7467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2400" dirty="0">
                <a:solidFill>
                  <a:srgbClr val="ED1945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ОРГАНИЗАЦИОННО-ДОКУМЕНТАЛЬНАЯ РАБОТА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0912" y="3479800"/>
            <a:ext cx="11827748" cy="5208004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11" name="Подзаголовок 2"/>
          <p:cNvSpPr txBox="1">
            <a:spLocks/>
          </p:cNvSpPr>
          <p:nvPr/>
        </p:nvSpPr>
        <p:spPr>
          <a:xfrm>
            <a:off x="4503534" y="5631807"/>
            <a:ext cx="2175392" cy="2666963"/>
          </a:xfrm>
          <a:prstGeom prst="rect">
            <a:avLst/>
          </a:prstGeom>
        </p:spPr>
        <p:txBody>
          <a:bodyPr vert="horz" lIns="149338" tIns="74670" rIns="149338" bIns="7467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1400" dirty="0" smtClean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Принятие НПА </a:t>
            </a:r>
            <a:r>
              <a:rPr lang="ru-RU" sz="1400" dirty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о необходимости автоматизации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1400" dirty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 закупок малого объема</a:t>
            </a: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9002712" y="5537201"/>
            <a:ext cx="2068049" cy="2756283"/>
          </a:xfrm>
          <a:prstGeom prst="rect">
            <a:avLst/>
          </a:prstGeom>
        </p:spPr>
        <p:txBody>
          <a:bodyPr vert="horz" lIns="149338" tIns="74670" rIns="149338" bIns="7467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1400" dirty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Проведение отбора электронной торговой системы для автоматизации 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1400" dirty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закупок малого 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1400" dirty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объема</a:t>
            </a: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6797889" y="5631807"/>
            <a:ext cx="2061828" cy="2666963"/>
          </a:xfrm>
          <a:prstGeom prst="rect">
            <a:avLst/>
          </a:prstGeom>
        </p:spPr>
        <p:txBody>
          <a:bodyPr vert="horz" lIns="149338" tIns="74670" rIns="149338" bIns="74670" rtlCol="0">
            <a:noAutofit/>
          </a:bodyPr>
          <a:lstStyle/>
          <a:p>
            <a:pPr algn="ctr"/>
            <a:r>
              <a:rPr lang="ru-RU" sz="1400" dirty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Подготовка документации по проведению отбора </a:t>
            </a:r>
          </a:p>
          <a:p>
            <a:pPr algn="ctr"/>
            <a:r>
              <a:rPr lang="ru-RU" sz="1400" dirty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электронной торговой системы</a:t>
            </a:r>
          </a:p>
        </p:txBody>
      </p:sp>
      <p:sp>
        <p:nvSpPr>
          <p:cNvPr id="14" name="Подзаголовок 2"/>
          <p:cNvSpPr txBox="1">
            <a:spLocks/>
          </p:cNvSpPr>
          <p:nvPr/>
        </p:nvSpPr>
        <p:spPr>
          <a:xfrm>
            <a:off x="2298709" y="5542487"/>
            <a:ext cx="2175392" cy="2756284"/>
          </a:xfrm>
          <a:prstGeom prst="rect">
            <a:avLst/>
          </a:prstGeom>
        </p:spPr>
        <p:txBody>
          <a:bodyPr vert="horz" lIns="149338" tIns="74670" rIns="149338" bIns="7467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1400" dirty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Обоснование необходимости в механизме автоматизации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1400" dirty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 закупок малого объема</a:t>
            </a: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11435409" y="5626521"/>
            <a:ext cx="2044862" cy="2666963"/>
          </a:xfrm>
          <a:prstGeom prst="rect">
            <a:avLst/>
          </a:prstGeom>
        </p:spPr>
        <p:txBody>
          <a:bodyPr vert="horz" lIns="149338" tIns="74670" rIns="149338" bIns="7467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1400" dirty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Подписание соглашения об использовании электронной торговой системы</a:t>
            </a:r>
          </a:p>
        </p:txBody>
      </p:sp>
      <p:sp>
        <p:nvSpPr>
          <p:cNvPr id="63" name="object 12"/>
          <p:cNvSpPr/>
          <p:nvPr/>
        </p:nvSpPr>
        <p:spPr>
          <a:xfrm>
            <a:off x="456081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13"/>
          <p:cNvSpPr/>
          <p:nvPr/>
        </p:nvSpPr>
        <p:spPr>
          <a:xfrm>
            <a:off x="9087589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17"/>
          <p:cNvSpPr/>
          <p:nvPr/>
        </p:nvSpPr>
        <p:spPr>
          <a:xfrm>
            <a:off x="15429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18"/>
          <p:cNvSpPr/>
          <p:nvPr/>
        </p:nvSpPr>
        <p:spPr>
          <a:xfrm>
            <a:off x="30571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19"/>
          <p:cNvSpPr/>
          <p:nvPr/>
        </p:nvSpPr>
        <p:spPr>
          <a:xfrm>
            <a:off x="606973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ED1945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20"/>
          <p:cNvSpPr/>
          <p:nvPr/>
        </p:nvSpPr>
        <p:spPr>
          <a:xfrm>
            <a:off x="10596514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21"/>
          <p:cNvSpPr/>
          <p:nvPr/>
        </p:nvSpPr>
        <p:spPr>
          <a:xfrm>
            <a:off x="305188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22"/>
          <p:cNvSpPr/>
          <p:nvPr/>
        </p:nvSpPr>
        <p:spPr>
          <a:xfrm>
            <a:off x="75786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54"/>
          <p:cNvSpPr txBox="1"/>
          <p:nvPr/>
        </p:nvSpPr>
        <p:spPr>
          <a:xfrm>
            <a:off x="6243983" y="9557093"/>
            <a:ext cx="116078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z="1000" b="0" spc="30" dirty="0">
                <a:solidFill>
                  <a:srgbClr val="FFFFFF"/>
                </a:solidFill>
                <a:latin typeface="Segoe UI Light"/>
                <a:cs typeface="Segoe UI Light"/>
              </a:rPr>
              <a:t>ЗАКУПКИ</a:t>
            </a:r>
            <a:r>
              <a:rPr sz="1000" b="0" spc="-4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0" dirty="0">
                <a:solidFill>
                  <a:srgbClr val="FFFFFF"/>
                </a:solidFill>
                <a:latin typeface="Segoe UI Light"/>
                <a:cs typeface="Segoe UI Light"/>
              </a:rPr>
              <a:t>МАЛОГО</a:t>
            </a:r>
            <a:endParaRPr sz="1000">
              <a:latin typeface="Segoe UI Light"/>
              <a:cs typeface="Segoe UI Light"/>
            </a:endParaRPr>
          </a:p>
          <a:p>
            <a:pPr marL="4445" algn="ctr">
              <a:lnSpc>
                <a:spcPct val="10000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ОБЪЕМА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72" name="object 57"/>
          <p:cNvSpPr txBox="1">
            <a:spLocks noGrp="1"/>
          </p:cNvSpPr>
          <p:nvPr>
            <p:ph type="ftr" sz="quarter" idx="5"/>
          </p:nvPr>
        </p:nvSpPr>
        <p:spPr>
          <a:xfrm>
            <a:off x="10732848" y="9557093"/>
            <a:ext cx="1241425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pc="35" dirty="0"/>
              <a:t>ДОПОЛНИТЕЛЬНЫЕ</a:t>
            </a:r>
          </a:p>
          <a:p>
            <a:pPr algn="ctr">
              <a:lnSpc>
                <a:spcPct val="100000"/>
              </a:lnSpc>
            </a:pPr>
            <a:r>
              <a:rPr spc="30" dirty="0"/>
              <a:t>ВОЗМОЖНОСТИ</a:t>
            </a:r>
          </a:p>
        </p:txBody>
      </p:sp>
      <p:sp>
        <p:nvSpPr>
          <p:cNvPr id="73" name="object 55"/>
          <p:cNvSpPr txBox="1">
            <a:spLocks noGrp="1"/>
          </p:cNvSpPr>
          <p:nvPr>
            <p:ph type="dt" sz="half" idx="6"/>
          </p:nvPr>
        </p:nvSpPr>
        <p:spPr>
          <a:xfrm>
            <a:off x="7895389" y="9557093"/>
            <a:ext cx="880109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5880" indent="-43180">
              <a:lnSpc>
                <a:spcPts val="1110"/>
              </a:lnSpc>
            </a:pPr>
            <a:r>
              <a:rPr spc="35" dirty="0"/>
              <a:t>ЗА</a:t>
            </a:r>
            <a:r>
              <a:rPr spc="100" dirty="0"/>
              <a:t>К</a:t>
            </a:r>
            <a:r>
              <a:rPr spc="35" dirty="0"/>
              <a:t>ЛЮЧЕНИЕ</a:t>
            </a:r>
          </a:p>
          <a:p>
            <a:pPr marL="55880">
              <a:lnSpc>
                <a:spcPct val="100000"/>
              </a:lnSpc>
            </a:pPr>
            <a:r>
              <a:rPr spc="30" dirty="0"/>
              <a:t>ДОГОВОРОВ</a:t>
            </a:r>
          </a:p>
        </p:txBody>
      </p:sp>
      <p:sp>
        <p:nvSpPr>
          <p:cNvPr id="74" name="object 56"/>
          <p:cNvSpPr txBox="1"/>
          <p:nvPr/>
        </p:nvSpPr>
        <p:spPr>
          <a:xfrm>
            <a:off x="9427047" y="9557093"/>
            <a:ext cx="83439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16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КОНТРОЛЬ</a:t>
            </a:r>
            <a:r>
              <a:rPr sz="1000" b="0" spc="-6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dirty="0">
                <a:solidFill>
                  <a:srgbClr val="FFFFFF"/>
                </a:solidFill>
                <a:latin typeface="Segoe UI Light"/>
                <a:cs typeface="Segoe UI Light"/>
              </a:rPr>
              <a:t>И</a:t>
            </a:r>
            <a:endParaRPr sz="1000">
              <a:latin typeface="Segoe UI Light"/>
              <a:cs typeface="Segoe UI Light"/>
            </a:endParaRPr>
          </a:p>
          <a:p>
            <a:pPr marL="12700">
              <a:lnSpc>
                <a:spcPct val="10000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ОТЧЕТНОСТЬ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75" name="object 58"/>
          <p:cNvSpPr txBox="1"/>
          <p:nvPr/>
        </p:nvSpPr>
        <p:spPr>
          <a:xfrm>
            <a:off x="13857632" y="9557093"/>
            <a:ext cx="1030605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ПРЕИМУЩЕСТВА</a:t>
            </a:r>
            <a:endParaRPr sz="1000">
              <a:latin typeface="Segoe UI Light"/>
              <a:cs typeface="Segoe UI Light"/>
            </a:endParaRPr>
          </a:p>
          <a:p>
            <a:pPr algn="ctr">
              <a:lnSpc>
                <a:spcPct val="100000"/>
              </a:lnSpc>
            </a:pP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ОТС</a:t>
            </a:r>
            <a:r>
              <a:rPr sz="1500" b="0" spc="22" baseline="2777" dirty="0">
                <a:solidFill>
                  <a:srgbClr val="FFFFFF"/>
                </a:solidFill>
                <a:latin typeface="Segoe UI Light"/>
                <a:cs typeface="Segoe UI Light"/>
              </a:rPr>
              <a:t>-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SRM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76" name="object 59"/>
          <p:cNvSpPr txBox="1"/>
          <p:nvPr/>
        </p:nvSpPr>
        <p:spPr>
          <a:xfrm>
            <a:off x="503809" y="9633293"/>
            <a:ext cx="56515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КТО</a:t>
            </a:r>
            <a:r>
              <a:rPr sz="1000" b="0" spc="-5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МЫ?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77" name="object 60"/>
          <p:cNvSpPr txBox="1"/>
          <p:nvPr/>
        </p:nvSpPr>
        <p:spPr>
          <a:xfrm>
            <a:off x="1930745" y="9633293"/>
            <a:ext cx="73850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-5" dirty="0">
                <a:solidFill>
                  <a:srgbClr val="FFFFFF"/>
                </a:solidFill>
                <a:latin typeface="Segoe UI Light"/>
                <a:cs typeface="Segoe UI Light"/>
              </a:rPr>
              <a:t>О</a:t>
            </a:r>
            <a:r>
              <a:rPr sz="1000" b="0" spc="-6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СИСТЕМЕ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78" name="object 61"/>
          <p:cNvSpPr txBox="1"/>
          <p:nvPr/>
        </p:nvSpPr>
        <p:spPr>
          <a:xfrm>
            <a:off x="3280145" y="9633293"/>
            <a:ext cx="10572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ПЛАНИРОВАНИЕ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79" name="object 62"/>
          <p:cNvSpPr txBox="1"/>
          <p:nvPr/>
        </p:nvSpPr>
        <p:spPr>
          <a:xfrm>
            <a:off x="4632899" y="9633293"/>
            <a:ext cx="136969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ПРОЦЕДУРА</a:t>
            </a:r>
            <a:r>
              <a:rPr sz="1000" b="0" spc="-5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ЗАКУПКИ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80" name="object 20"/>
          <p:cNvSpPr txBox="1">
            <a:spLocks/>
          </p:cNvSpPr>
          <p:nvPr/>
        </p:nvSpPr>
        <p:spPr>
          <a:xfrm>
            <a:off x="12238846" y="9557093"/>
            <a:ext cx="124142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/>
              <a:t>РЕЗУЛЬТАТЫ РАБОТЫ С </a:t>
            </a:r>
            <a:r>
              <a:rPr lang="en-US" spc="35" dirty="0"/>
              <a:t>OTC-SRM</a:t>
            </a:r>
            <a:endParaRPr lang="ru-RU" spc="30" dirty="0"/>
          </a:p>
        </p:txBody>
      </p:sp>
      <p:sp>
        <p:nvSpPr>
          <p:cNvPr id="81" name="object 12"/>
          <p:cNvSpPr/>
          <p:nvPr/>
        </p:nvSpPr>
        <p:spPr>
          <a:xfrm>
            <a:off x="456081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333F48"/>
              </a:solidFill>
            </a:endParaRPr>
          </a:p>
        </p:txBody>
      </p:sp>
      <p:sp>
        <p:nvSpPr>
          <p:cNvPr id="82" name="object 13"/>
          <p:cNvSpPr/>
          <p:nvPr/>
        </p:nvSpPr>
        <p:spPr>
          <a:xfrm>
            <a:off x="9087589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17"/>
          <p:cNvSpPr/>
          <p:nvPr/>
        </p:nvSpPr>
        <p:spPr>
          <a:xfrm>
            <a:off x="15429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18"/>
          <p:cNvSpPr/>
          <p:nvPr/>
        </p:nvSpPr>
        <p:spPr>
          <a:xfrm>
            <a:off x="30571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19"/>
          <p:cNvSpPr/>
          <p:nvPr/>
        </p:nvSpPr>
        <p:spPr>
          <a:xfrm>
            <a:off x="606973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20"/>
          <p:cNvSpPr/>
          <p:nvPr/>
        </p:nvSpPr>
        <p:spPr>
          <a:xfrm>
            <a:off x="10596514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ED1945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21"/>
          <p:cNvSpPr/>
          <p:nvPr/>
        </p:nvSpPr>
        <p:spPr>
          <a:xfrm>
            <a:off x="305188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22"/>
          <p:cNvSpPr/>
          <p:nvPr/>
        </p:nvSpPr>
        <p:spPr>
          <a:xfrm>
            <a:off x="75786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54"/>
          <p:cNvSpPr txBox="1"/>
          <p:nvPr/>
        </p:nvSpPr>
        <p:spPr>
          <a:xfrm>
            <a:off x="6243983" y="9557093"/>
            <a:ext cx="116078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ЗАКУПКИ МАЛОГО ОБЪЕМА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90" name="object 57"/>
          <p:cNvSpPr txBox="1">
            <a:spLocks/>
          </p:cNvSpPr>
          <p:nvPr/>
        </p:nvSpPr>
        <p:spPr>
          <a:xfrm>
            <a:off x="10732848" y="9557093"/>
            <a:ext cx="124142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РЕАЛИЗАЦИЯ ПРОЕКТА</a:t>
            </a:r>
            <a:endParaRPr lang="ru-RU" spc="30" dirty="0"/>
          </a:p>
        </p:txBody>
      </p:sp>
      <p:sp>
        <p:nvSpPr>
          <p:cNvPr id="91" name="object 55"/>
          <p:cNvSpPr txBox="1">
            <a:spLocks/>
          </p:cNvSpPr>
          <p:nvPr/>
        </p:nvSpPr>
        <p:spPr>
          <a:xfrm>
            <a:off x="7661828" y="9620936"/>
            <a:ext cx="1393507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РАБОТА ЗАКАЗЧИКА</a:t>
            </a:r>
            <a:endParaRPr lang="ru-RU" spc="30" dirty="0"/>
          </a:p>
        </p:txBody>
      </p:sp>
      <p:sp>
        <p:nvSpPr>
          <p:cNvPr id="92" name="object 56"/>
          <p:cNvSpPr txBox="1"/>
          <p:nvPr/>
        </p:nvSpPr>
        <p:spPr>
          <a:xfrm>
            <a:off x="9208385" y="9553780"/>
            <a:ext cx="1289826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160" algn="ctr">
              <a:lnSpc>
                <a:spcPts val="111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РАБОТА С ПОСТАВЩИКАМИ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93" name="object 59"/>
          <p:cNvSpPr txBox="1"/>
          <p:nvPr/>
        </p:nvSpPr>
        <p:spPr>
          <a:xfrm>
            <a:off x="503809" y="9633293"/>
            <a:ext cx="56515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КТО</a:t>
            </a:r>
            <a:r>
              <a:rPr sz="1000" b="0" spc="-5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МЫ?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94" name="object 60"/>
          <p:cNvSpPr txBox="1"/>
          <p:nvPr/>
        </p:nvSpPr>
        <p:spPr>
          <a:xfrm>
            <a:off x="1815608" y="9627625"/>
            <a:ext cx="964103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lang="ru-RU" sz="1000" spc="-5" dirty="0">
                <a:solidFill>
                  <a:srgbClr val="FFFFFF"/>
                </a:solidFill>
                <a:latin typeface="Segoe UI Light"/>
                <a:cs typeface="Segoe UI Light"/>
              </a:rPr>
              <a:t>НАШИ ПРОЕКТЫ</a:t>
            </a:r>
            <a:endParaRPr lang="ru-RU" sz="1000" dirty="0">
              <a:latin typeface="Segoe UI Light"/>
              <a:cs typeface="Segoe UI Light"/>
            </a:endParaRPr>
          </a:p>
        </p:txBody>
      </p:sp>
      <p:sp>
        <p:nvSpPr>
          <p:cNvPr id="95" name="object 61"/>
          <p:cNvSpPr txBox="1"/>
          <p:nvPr/>
        </p:nvSpPr>
        <p:spPr>
          <a:xfrm>
            <a:off x="3159424" y="9563660"/>
            <a:ext cx="1294321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lang="ru-RU" sz="1000" spc="30" dirty="0" smtClean="0">
                <a:solidFill>
                  <a:srgbClr val="FFFFFF"/>
                </a:solidFill>
                <a:latin typeface="Segoe UI Light"/>
                <a:cs typeface="Segoe UI Light"/>
              </a:rPr>
              <a:t>ЭЛЕКТРОННЫЙ МАГАЗИН</a:t>
            </a:r>
          </a:p>
          <a:p>
            <a:pPr algn="ctr">
              <a:lnSpc>
                <a:spcPts val="1110"/>
              </a:lnSpc>
            </a:pPr>
            <a:endParaRPr lang="ru-RU" sz="1000" dirty="0">
              <a:latin typeface="Segoe UI Light"/>
              <a:cs typeface="Segoe UI Light"/>
            </a:endParaRPr>
          </a:p>
        </p:txBody>
      </p:sp>
      <p:sp>
        <p:nvSpPr>
          <p:cNvPr id="96" name="object 7"/>
          <p:cNvSpPr/>
          <p:nvPr/>
        </p:nvSpPr>
        <p:spPr>
          <a:xfrm>
            <a:off x="12108906" y="9467443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20"/>
          <p:cNvSpPr txBox="1">
            <a:spLocks/>
          </p:cNvSpPr>
          <p:nvPr/>
        </p:nvSpPr>
        <p:spPr>
          <a:xfrm>
            <a:off x="12242890" y="9620936"/>
            <a:ext cx="1241425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ИНТЕГРАЦИЯ</a:t>
            </a:r>
            <a:endParaRPr lang="ru-RU" spc="30" dirty="0"/>
          </a:p>
        </p:txBody>
      </p:sp>
      <p:sp>
        <p:nvSpPr>
          <p:cNvPr id="98" name="object 54"/>
          <p:cNvSpPr txBox="1"/>
          <p:nvPr/>
        </p:nvSpPr>
        <p:spPr>
          <a:xfrm>
            <a:off x="4669627" y="9555604"/>
            <a:ext cx="116078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ОСНОВНЫЕ ПРИНЦИПЫ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99" name="object 7"/>
          <p:cNvSpPr/>
          <p:nvPr/>
        </p:nvSpPr>
        <p:spPr>
          <a:xfrm>
            <a:off x="13475053" y="9455883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7"/>
          <p:cNvSpPr/>
          <p:nvPr/>
        </p:nvSpPr>
        <p:spPr>
          <a:xfrm>
            <a:off x="14853486" y="9462572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20"/>
          <p:cNvSpPr txBox="1">
            <a:spLocks/>
          </p:cNvSpPr>
          <p:nvPr/>
        </p:nvSpPr>
        <p:spPr>
          <a:xfrm>
            <a:off x="13472055" y="9623725"/>
            <a:ext cx="1241425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СЕРВИС</a:t>
            </a:r>
            <a:endParaRPr lang="ru-RU" spc="30" dirty="0"/>
          </a:p>
        </p:txBody>
      </p:sp>
      <p:sp>
        <p:nvSpPr>
          <p:cNvPr id="103" name="object 20"/>
          <p:cNvSpPr txBox="1">
            <a:spLocks/>
          </p:cNvSpPr>
          <p:nvPr/>
        </p:nvSpPr>
        <p:spPr>
          <a:xfrm>
            <a:off x="14916365" y="9544370"/>
            <a:ext cx="1263978" cy="144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НАШИ ПРИЕМУЩЕСТВА</a:t>
            </a:r>
            <a:endParaRPr lang="ru-RU" spc="30" dirty="0"/>
          </a:p>
        </p:txBody>
      </p:sp>
    </p:spTree>
    <p:extLst>
      <p:ext uri="{BB962C8B-B14F-4D97-AF65-F5344CB8AC3E}">
        <p14:creationId xmlns:p14="http://schemas.microsoft.com/office/powerpoint/2010/main" val="44729391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446400" y="313200"/>
            <a:ext cx="10134459" cy="1458665"/>
          </a:xfrm>
          <a:prstGeom prst="rect">
            <a:avLst/>
          </a:prstGeom>
          <a:noFill/>
          <a:ln>
            <a:noFill/>
          </a:ln>
        </p:spPr>
        <p:txBody>
          <a:bodyPr wrap="square" lIns="135444" tIns="67704" rIns="135444" bIns="67704" anchor="t" anchorCtr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ru-RU" sz="4200" dirty="0">
                <a:solidFill>
                  <a:srgbClr val="333F48"/>
                </a:solidFill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РЕАЛИЗАЦИЯ ПРОЕКТА</a:t>
            </a:r>
            <a:r>
              <a:rPr lang="ru-RU" sz="4200" dirty="0">
                <a:solidFill>
                  <a:srgbClr val="333F48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/>
            </a:r>
            <a:br>
              <a:rPr lang="ru-RU" sz="4200" dirty="0">
                <a:solidFill>
                  <a:srgbClr val="333F48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ru-RU" sz="4200" dirty="0">
                <a:solidFill>
                  <a:srgbClr val="333F48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/>
            </a:r>
            <a:br>
              <a:rPr lang="ru-RU" sz="4200" dirty="0">
                <a:solidFill>
                  <a:srgbClr val="333F48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ru-RU" sz="4200" dirty="0">
                <a:solidFill>
                  <a:srgbClr val="333F48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/>
            </a:r>
            <a:br>
              <a:rPr lang="ru-RU" sz="4200" dirty="0">
                <a:solidFill>
                  <a:srgbClr val="333F48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endParaRPr sz="4200" dirty="0">
              <a:solidFill>
                <a:srgbClr val="333F48"/>
              </a:solidFill>
              <a:latin typeface="Segoe UI Semibold" panose="020B0702040204020203" pitchFamily="34" charset="0"/>
              <a:ea typeface="Trebuchet MS"/>
              <a:cs typeface="Segoe UI Semibold" panose="020B0702040204020203" pitchFamily="34" charset="0"/>
              <a:sym typeface="Trebuchet M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047322" y="2910797"/>
            <a:ext cx="8933687" cy="640071"/>
          </a:xfrm>
          <a:prstGeom prst="rect">
            <a:avLst/>
          </a:prstGeom>
        </p:spPr>
        <p:txBody>
          <a:bodyPr vert="horz" lIns="149338" tIns="74670" rIns="149338" bIns="7467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2400" dirty="0">
                <a:solidFill>
                  <a:srgbClr val="ED1945"/>
                </a:solidFill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ТЕСТИРОВАНИЕ СИСТЕМЫ РАЗМЕЩЕНИЯ ЗАКУПОК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6055" y="3358137"/>
            <a:ext cx="11827748" cy="5208004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11" name="Подзаголовок 2"/>
          <p:cNvSpPr txBox="1">
            <a:spLocks/>
          </p:cNvSpPr>
          <p:nvPr/>
        </p:nvSpPr>
        <p:spPr>
          <a:xfrm>
            <a:off x="6886139" y="5384801"/>
            <a:ext cx="1889359" cy="2815756"/>
          </a:xfrm>
          <a:prstGeom prst="rect">
            <a:avLst/>
          </a:prstGeom>
        </p:spPr>
        <p:txBody>
          <a:bodyPr vert="horz" lIns="149338" tIns="74670" rIns="149338" bIns="74670" rtlCol="0">
            <a:noAutofit/>
          </a:bodyPr>
          <a:lstStyle/>
          <a:p>
            <a:pPr lvl="0" algn="ctr">
              <a:defRPr/>
            </a:pPr>
            <a:r>
              <a:rPr lang="ru-RU" sz="1400" dirty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Публикация потребностей заказчиков </a:t>
            </a:r>
            <a:r>
              <a:rPr lang="ru-RU" sz="1400" dirty="0" smtClean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в </a:t>
            </a:r>
            <a:endParaRPr lang="ru-RU" sz="1400" dirty="0">
              <a:latin typeface="Segoe UI Semibold" panose="020B0702040204020203" pitchFamily="34" charset="0"/>
              <a:ea typeface="Segoe UI Symbol" panose="020B0502040204020203" pitchFamily="34" charset="0"/>
              <a:cs typeface="Segoe UI Semibold" panose="020B0702040204020203" pitchFamily="34" charset="0"/>
            </a:endParaRPr>
          </a:p>
          <a:p>
            <a:pPr lvl="0" algn="ctr">
              <a:defRPr/>
            </a:pPr>
            <a:r>
              <a:rPr lang="ru-RU" sz="1400" dirty="0" smtClean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отдельной</a:t>
            </a:r>
            <a:endParaRPr lang="ru-RU" sz="1400" dirty="0">
              <a:latin typeface="Segoe UI Semibold" panose="020B0702040204020203" pitchFamily="34" charset="0"/>
              <a:ea typeface="Segoe UI Symbol" panose="020B0502040204020203" pitchFamily="34" charset="0"/>
              <a:cs typeface="Segoe UI Semibold" panose="020B0702040204020203" pitchFamily="34" charset="0"/>
            </a:endParaRPr>
          </a:p>
          <a:p>
            <a:pPr lvl="0" algn="ctr">
              <a:defRPr/>
            </a:pPr>
            <a:r>
              <a:rPr lang="ru-RU" sz="1400" dirty="0" smtClean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секции электронного магазина</a:t>
            </a:r>
            <a:endParaRPr lang="ru-RU" sz="1400" dirty="0">
              <a:latin typeface="Segoe UI Semibold" panose="020B0702040204020203" pitchFamily="34" charset="0"/>
              <a:ea typeface="Segoe UI Symbol" panose="020B05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45486" y="5626521"/>
            <a:ext cx="2346927" cy="2666963"/>
          </a:xfrm>
          <a:prstGeom prst="rect">
            <a:avLst/>
          </a:prstGeom>
        </p:spPr>
        <p:txBody>
          <a:bodyPr vert="horz" lIns="149338" tIns="74670" rIns="149338" bIns="7467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endParaRPr lang="ru-RU" sz="1482" dirty="0">
              <a:ea typeface="Segoe UI Symbol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4560813" y="5533593"/>
            <a:ext cx="2043188" cy="2666963"/>
          </a:xfrm>
          <a:prstGeom prst="rect">
            <a:avLst/>
          </a:prstGeom>
        </p:spPr>
        <p:txBody>
          <a:bodyPr vert="horz" lIns="149338" tIns="74670" rIns="149338" bIns="74670" rtlCol="0">
            <a:noAutofit/>
          </a:bodyPr>
          <a:lstStyle/>
          <a:p>
            <a:pPr algn="ctr"/>
            <a:r>
              <a:rPr lang="ru-RU" sz="1400" dirty="0" smtClean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Организация процесса заведение «необходимых»</a:t>
            </a:r>
          </a:p>
          <a:p>
            <a:pPr algn="ctr"/>
            <a:r>
              <a:rPr lang="ru-RU" sz="1400" dirty="0" smtClean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поставщиков</a:t>
            </a:r>
            <a:endParaRPr lang="ru-RU" sz="1400" dirty="0">
              <a:latin typeface="Segoe UI Semibold" panose="020B0702040204020203" pitchFamily="34" charset="0"/>
              <a:ea typeface="Segoe UI Symbol" panose="020B05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4" name="Подзаголовок 2"/>
          <p:cNvSpPr txBox="1">
            <a:spLocks/>
          </p:cNvSpPr>
          <p:nvPr/>
        </p:nvSpPr>
        <p:spPr>
          <a:xfrm>
            <a:off x="2157326" y="5533593"/>
            <a:ext cx="2346927" cy="2759891"/>
          </a:xfrm>
          <a:prstGeom prst="rect">
            <a:avLst/>
          </a:prstGeom>
        </p:spPr>
        <p:txBody>
          <a:bodyPr vert="horz" lIns="149338" tIns="74670" rIns="149338" bIns="74670" rtlCol="0">
            <a:noAutofit/>
          </a:bodyPr>
          <a:lstStyle/>
          <a:p>
            <a:pPr lvl="0" algn="ctr">
              <a:defRPr/>
            </a:pPr>
            <a:r>
              <a:rPr lang="ru-RU" sz="1400" dirty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Отбор заказчиков,</a:t>
            </a:r>
          </a:p>
          <a:p>
            <a:pPr lvl="0" algn="ctr">
              <a:defRPr/>
            </a:pPr>
            <a:r>
              <a:rPr lang="ru-RU" sz="1400" dirty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 для проведения тестового </a:t>
            </a:r>
          </a:p>
          <a:p>
            <a:pPr lvl="0" algn="ctr">
              <a:defRPr/>
            </a:pPr>
            <a:r>
              <a:rPr lang="ru-RU" sz="1400" dirty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размещения </a:t>
            </a: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8945486" y="5384802"/>
            <a:ext cx="2346927" cy="2859408"/>
          </a:xfrm>
          <a:prstGeom prst="rect">
            <a:avLst/>
          </a:prstGeom>
        </p:spPr>
        <p:txBody>
          <a:bodyPr vert="horz" lIns="149338" tIns="74670" rIns="149338" bIns="7467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1400" dirty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Определение поставщика по минимально предложенной цене или другим 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1400" dirty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критериям</a:t>
            </a: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11156840" y="5533593"/>
            <a:ext cx="2666963" cy="2666963"/>
          </a:xfrm>
          <a:prstGeom prst="rect">
            <a:avLst/>
          </a:prstGeom>
        </p:spPr>
        <p:txBody>
          <a:bodyPr vert="horz" lIns="149338" tIns="74670" rIns="149338" bIns="74670" rtlCol="0">
            <a:noAutofit/>
          </a:bodyPr>
          <a:lstStyle/>
          <a:p>
            <a:pPr lvl="0" algn="ctr">
              <a:defRPr/>
            </a:pPr>
            <a:r>
              <a:rPr lang="ru-RU" sz="1400" dirty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Формирование </a:t>
            </a:r>
          </a:p>
          <a:p>
            <a:pPr lvl="0" algn="ctr">
              <a:defRPr/>
            </a:pPr>
            <a:r>
              <a:rPr lang="ru-RU" sz="1400" dirty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отчетов о </a:t>
            </a:r>
          </a:p>
          <a:p>
            <a:pPr lvl="0" algn="ctr">
              <a:defRPr/>
            </a:pPr>
            <a:r>
              <a:rPr lang="ru-RU" sz="1400" dirty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Заключенных</a:t>
            </a:r>
          </a:p>
          <a:p>
            <a:pPr lvl="0" algn="ctr">
              <a:defRPr/>
            </a:pPr>
            <a:r>
              <a:rPr lang="ru-RU" sz="1400" dirty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 </a:t>
            </a:r>
            <a:r>
              <a:rPr lang="ru-RU" sz="1400" dirty="0" smtClean="0">
                <a:latin typeface="Segoe UI Semibold" panose="020B0702040204020203" pitchFamily="34" charset="0"/>
                <a:ea typeface="Segoe UI Symbol" panose="020B0502040204020203" pitchFamily="34" charset="0"/>
                <a:cs typeface="Segoe UI Semibold" panose="020B0702040204020203" pitchFamily="34" charset="0"/>
              </a:rPr>
              <a:t>договорах</a:t>
            </a:r>
            <a:endParaRPr lang="ru-RU" sz="1400" dirty="0">
              <a:latin typeface="Segoe UI Semibold" panose="020B0702040204020203" pitchFamily="34" charset="0"/>
              <a:ea typeface="Segoe UI Symbol" panose="020B05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58" name="object 12"/>
          <p:cNvSpPr/>
          <p:nvPr/>
        </p:nvSpPr>
        <p:spPr>
          <a:xfrm>
            <a:off x="456081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13"/>
          <p:cNvSpPr/>
          <p:nvPr/>
        </p:nvSpPr>
        <p:spPr>
          <a:xfrm>
            <a:off x="9087589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17"/>
          <p:cNvSpPr/>
          <p:nvPr/>
        </p:nvSpPr>
        <p:spPr>
          <a:xfrm>
            <a:off x="15429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18"/>
          <p:cNvSpPr/>
          <p:nvPr/>
        </p:nvSpPr>
        <p:spPr>
          <a:xfrm>
            <a:off x="30571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19"/>
          <p:cNvSpPr/>
          <p:nvPr/>
        </p:nvSpPr>
        <p:spPr>
          <a:xfrm>
            <a:off x="606973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ED1945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20"/>
          <p:cNvSpPr/>
          <p:nvPr/>
        </p:nvSpPr>
        <p:spPr>
          <a:xfrm>
            <a:off x="10596514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21"/>
          <p:cNvSpPr/>
          <p:nvPr/>
        </p:nvSpPr>
        <p:spPr>
          <a:xfrm>
            <a:off x="305188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22"/>
          <p:cNvSpPr/>
          <p:nvPr/>
        </p:nvSpPr>
        <p:spPr>
          <a:xfrm>
            <a:off x="75786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54"/>
          <p:cNvSpPr txBox="1"/>
          <p:nvPr/>
        </p:nvSpPr>
        <p:spPr>
          <a:xfrm>
            <a:off x="6243983" y="9557093"/>
            <a:ext cx="116078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z="1000" b="0" spc="30" dirty="0">
                <a:solidFill>
                  <a:srgbClr val="FFFFFF"/>
                </a:solidFill>
                <a:latin typeface="Segoe UI Light"/>
                <a:cs typeface="Segoe UI Light"/>
              </a:rPr>
              <a:t>ЗАКУПКИ</a:t>
            </a:r>
            <a:r>
              <a:rPr sz="1000" b="0" spc="-4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0" dirty="0">
                <a:solidFill>
                  <a:srgbClr val="FFFFFF"/>
                </a:solidFill>
                <a:latin typeface="Segoe UI Light"/>
                <a:cs typeface="Segoe UI Light"/>
              </a:rPr>
              <a:t>МАЛОГО</a:t>
            </a:r>
            <a:endParaRPr sz="1000">
              <a:latin typeface="Segoe UI Light"/>
              <a:cs typeface="Segoe UI Light"/>
            </a:endParaRPr>
          </a:p>
          <a:p>
            <a:pPr marL="4445" algn="ctr">
              <a:lnSpc>
                <a:spcPct val="10000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ОБЪЕМА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67" name="object 57"/>
          <p:cNvSpPr txBox="1">
            <a:spLocks noGrp="1"/>
          </p:cNvSpPr>
          <p:nvPr>
            <p:ph type="ftr" sz="quarter" idx="5"/>
          </p:nvPr>
        </p:nvSpPr>
        <p:spPr>
          <a:xfrm>
            <a:off x="10732848" y="9557093"/>
            <a:ext cx="1241425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pc="35" dirty="0"/>
              <a:t>ДОПОЛНИТЕЛЬНЫЕ</a:t>
            </a:r>
          </a:p>
          <a:p>
            <a:pPr algn="ctr">
              <a:lnSpc>
                <a:spcPct val="100000"/>
              </a:lnSpc>
            </a:pPr>
            <a:r>
              <a:rPr spc="30" dirty="0"/>
              <a:t>ВОЗМОЖНОСТИ</a:t>
            </a:r>
          </a:p>
        </p:txBody>
      </p:sp>
      <p:sp>
        <p:nvSpPr>
          <p:cNvPr id="68" name="object 55"/>
          <p:cNvSpPr txBox="1">
            <a:spLocks noGrp="1"/>
          </p:cNvSpPr>
          <p:nvPr>
            <p:ph type="dt" sz="half" idx="6"/>
          </p:nvPr>
        </p:nvSpPr>
        <p:spPr>
          <a:xfrm>
            <a:off x="7895389" y="9557093"/>
            <a:ext cx="880109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5880" indent="-43180">
              <a:lnSpc>
                <a:spcPts val="1110"/>
              </a:lnSpc>
            </a:pPr>
            <a:r>
              <a:rPr spc="35" dirty="0"/>
              <a:t>ЗА</a:t>
            </a:r>
            <a:r>
              <a:rPr spc="100" dirty="0"/>
              <a:t>К</a:t>
            </a:r>
            <a:r>
              <a:rPr spc="35" dirty="0"/>
              <a:t>ЛЮЧЕНИЕ</a:t>
            </a:r>
          </a:p>
          <a:p>
            <a:pPr marL="55880">
              <a:lnSpc>
                <a:spcPct val="100000"/>
              </a:lnSpc>
            </a:pPr>
            <a:r>
              <a:rPr spc="30" dirty="0"/>
              <a:t>ДОГОВОРОВ</a:t>
            </a:r>
          </a:p>
        </p:txBody>
      </p:sp>
      <p:sp>
        <p:nvSpPr>
          <p:cNvPr id="69" name="object 56"/>
          <p:cNvSpPr txBox="1"/>
          <p:nvPr/>
        </p:nvSpPr>
        <p:spPr>
          <a:xfrm>
            <a:off x="9427047" y="9557093"/>
            <a:ext cx="83439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16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КОНТРОЛЬ</a:t>
            </a:r>
            <a:r>
              <a:rPr sz="1000" b="0" spc="-6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dirty="0">
                <a:solidFill>
                  <a:srgbClr val="FFFFFF"/>
                </a:solidFill>
                <a:latin typeface="Segoe UI Light"/>
                <a:cs typeface="Segoe UI Light"/>
              </a:rPr>
              <a:t>И</a:t>
            </a:r>
            <a:endParaRPr sz="1000">
              <a:latin typeface="Segoe UI Light"/>
              <a:cs typeface="Segoe UI Light"/>
            </a:endParaRPr>
          </a:p>
          <a:p>
            <a:pPr marL="12700">
              <a:lnSpc>
                <a:spcPct val="10000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ОТЧЕТНОСТЬ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70" name="object 58"/>
          <p:cNvSpPr txBox="1"/>
          <p:nvPr/>
        </p:nvSpPr>
        <p:spPr>
          <a:xfrm>
            <a:off x="13857632" y="9557093"/>
            <a:ext cx="1030605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ПРЕИМУЩЕСТВА</a:t>
            </a:r>
            <a:endParaRPr sz="1000">
              <a:latin typeface="Segoe UI Light"/>
              <a:cs typeface="Segoe UI Light"/>
            </a:endParaRPr>
          </a:p>
          <a:p>
            <a:pPr algn="ctr">
              <a:lnSpc>
                <a:spcPct val="100000"/>
              </a:lnSpc>
            </a:pP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ОТС</a:t>
            </a:r>
            <a:r>
              <a:rPr sz="1500" b="0" spc="22" baseline="2777" dirty="0">
                <a:solidFill>
                  <a:srgbClr val="FFFFFF"/>
                </a:solidFill>
                <a:latin typeface="Segoe UI Light"/>
                <a:cs typeface="Segoe UI Light"/>
              </a:rPr>
              <a:t>-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SRM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71" name="object 59"/>
          <p:cNvSpPr txBox="1"/>
          <p:nvPr/>
        </p:nvSpPr>
        <p:spPr>
          <a:xfrm>
            <a:off x="503809" y="9633293"/>
            <a:ext cx="56515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КТО</a:t>
            </a:r>
            <a:r>
              <a:rPr sz="1000" b="0" spc="-5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МЫ?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72" name="object 60"/>
          <p:cNvSpPr txBox="1"/>
          <p:nvPr/>
        </p:nvSpPr>
        <p:spPr>
          <a:xfrm>
            <a:off x="1930745" y="9633293"/>
            <a:ext cx="73850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-5" dirty="0">
                <a:solidFill>
                  <a:srgbClr val="FFFFFF"/>
                </a:solidFill>
                <a:latin typeface="Segoe UI Light"/>
                <a:cs typeface="Segoe UI Light"/>
              </a:rPr>
              <a:t>О</a:t>
            </a:r>
            <a:r>
              <a:rPr sz="1000" b="0" spc="-6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СИСТЕМЕ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73" name="object 61"/>
          <p:cNvSpPr txBox="1"/>
          <p:nvPr/>
        </p:nvSpPr>
        <p:spPr>
          <a:xfrm>
            <a:off x="3280145" y="9633293"/>
            <a:ext cx="10572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ПЛАНИРОВАНИЕ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74" name="object 62"/>
          <p:cNvSpPr txBox="1"/>
          <p:nvPr/>
        </p:nvSpPr>
        <p:spPr>
          <a:xfrm>
            <a:off x="4632899" y="9633293"/>
            <a:ext cx="136969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ПРОЦЕДУРА</a:t>
            </a:r>
            <a:r>
              <a:rPr sz="1000" b="0" spc="-5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35" dirty="0">
                <a:solidFill>
                  <a:srgbClr val="FFFFFF"/>
                </a:solidFill>
                <a:latin typeface="Segoe UI Light"/>
                <a:cs typeface="Segoe UI Light"/>
              </a:rPr>
              <a:t>ЗАКУПКИ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75" name="object 20"/>
          <p:cNvSpPr txBox="1">
            <a:spLocks/>
          </p:cNvSpPr>
          <p:nvPr/>
        </p:nvSpPr>
        <p:spPr>
          <a:xfrm>
            <a:off x="12238846" y="9557093"/>
            <a:ext cx="124142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/>
              <a:t>РЕЗУЛЬТАТЫ РАБОТЫ С </a:t>
            </a:r>
            <a:r>
              <a:rPr lang="en-US" spc="35" dirty="0"/>
              <a:t>OTC-SRM</a:t>
            </a:r>
            <a:endParaRPr lang="ru-RU" spc="30" dirty="0"/>
          </a:p>
        </p:txBody>
      </p:sp>
      <p:sp>
        <p:nvSpPr>
          <p:cNvPr id="76" name="object 12"/>
          <p:cNvSpPr/>
          <p:nvPr/>
        </p:nvSpPr>
        <p:spPr>
          <a:xfrm>
            <a:off x="456081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rgbClr val="333F48"/>
              </a:solidFill>
            </a:endParaRPr>
          </a:p>
        </p:txBody>
      </p:sp>
      <p:sp>
        <p:nvSpPr>
          <p:cNvPr id="77" name="object 13"/>
          <p:cNvSpPr/>
          <p:nvPr/>
        </p:nvSpPr>
        <p:spPr>
          <a:xfrm>
            <a:off x="9087589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17"/>
          <p:cNvSpPr/>
          <p:nvPr/>
        </p:nvSpPr>
        <p:spPr>
          <a:xfrm>
            <a:off x="15429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18"/>
          <p:cNvSpPr/>
          <p:nvPr/>
        </p:nvSpPr>
        <p:spPr>
          <a:xfrm>
            <a:off x="30571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19"/>
          <p:cNvSpPr/>
          <p:nvPr/>
        </p:nvSpPr>
        <p:spPr>
          <a:xfrm>
            <a:off x="606973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20"/>
          <p:cNvSpPr/>
          <p:nvPr/>
        </p:nvSpPr>
        <p:spPr>
          <a:xfrm>
            <a:off x="10596514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ED1945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21"/>
          <p:cNvSpPr/>
          <p:nvPr/>
        </p:nvSpPr>
        <p:spPr>
          <a:xfrm>
            <a:off x="3051888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22"/>
          <p:cNvSpPr/>
          <p:nvPr/>
        </p:nvSpPr>
        <p:spPr>
          <a:xfrm>
            <a:off x="7578663" y="9467443"/>
            <a:ext cx="1509395" cy="471170"/>
          </a:xfrm>
          <a:custGeom>
            <a:avLst/>
            <a:gdLst/>
            <a:ahLst/>
            <a:cxnLst/>
            <a:rect l="l" t="t" r="r" b="b"/>
            <a:pathLst>
              <a:path w="1509395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54"/>
          <p:cNvSpPr txBox="1"/>
          <p:nvPr/>
        </p:nvSpPr>
        <p:spPr>
          <a:xfrm>
            <a:off x="6243983" y="9557093"/>
            <a:ext cx="116078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ЗАКУПКИ МАЛОГО ОБЪЕМА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85" name="object 57"/>
          <p:cNvSpPr txBox="1">
            <a:spLocks/>
          </p:cNvSpPr>
          <p:nvPr/>
        </p:nvSpPr>
        <p:spPr>
          <a:xfrm>
            <a:off x="10732848" y="9557093"/>
            <a:ext cx="124142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РЕАЛИЗАЦИЯ ПРОЕКТА</a:t>
            </a:r>
            <a:endParaRPr lang="ru-RU" spc="30" dirty="0"/>
          </a:p>
        </p:txBody>
      </p:sp>
      <p:sp>
        <p:nvSpPr>
          <p:cNvPr id="86" name="object 55"/>
          <p:cNvSpPr txBox="1">
            <a:spLocks/>
          </p:cNvSpPr>
          <p:nvPr/>
        </p:nvSpPr>
        <p:spPr>
          <a:xfrm>
            <a:off x="7661828" y="9620936"/>
            <a:ext cx="1393507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РАБОТА ЗАКАЗЧИКА</a:t>
            </a:r>
            <a:endParaRPr lang="ru-RU" spc="30" dirty="0"/>
          </a:p>
        </p:txBody>
      </p:sp>
      <p:sp>
        <p:nvSpPr>
          <p:cNvPr id="87" name="object 56"/>
          <p:cNvSpPr txBox="1"/>
          <p:nvPr/>
        </p:nvSpPr>
        <p:spPr>
          <a:xfrm>
            <a:off x="9208385" y="9553780"/>
            <a:ext cx="1289826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0160" algn="ctr">
              <a:lnSpc>
                <a:spcPts val="111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РАБОТА С ПОСТАВЩИКАМИ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88" name="object 59"/>
          <p:cNvSpPr txBox="1"/>
          <p:nvPr/>
        </p:nvSpPr>
        <p:spPr>
          <a:xfrm>
            <a:off x="503809" y="9633293"/>
            <a:ext cx="56515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000" b="0" spc="20" dirty="0">
                <a:solidFill>
                  <a:srgbClr val="FFFFFF"/>
                </a:solidFill>
                <a:latin typeface="Segoe UI Light"/>
                <a:cs typeface="Segoe UI Light"/>
              </a:rPr>
              <a:t>КТО</a:t>
            </a:r>
            <a:r>
              <a:rPr sz="1000" b="0" spc="-55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sz="1000" b="0" spc="15" dirty="0">
                <a:solidFill>
                  <a:srgbClr val="FFFFFF"/>
                </a:solidFill>
                <a:latin typeface="Segoe UI Light"/>
                <a:cs typeface="Segoe UI Light"/>
              </a:rPr>
              <a:t>МЫ?</a:t>
            </a:r>
            <a:endParaRPr sz="1000">
              <a:latin typeface="Segoe UI Light"/>
              <a:cs typeface="Segoe UI Light"/>
            </a:endParaRPr>
          </a:p>
        </p:txBody>
      </p:sp>
      <p:sp>
        <p:nvSpPr>
          <p:cNvPr id="89" name="object 60"/>
          <p:cNvSpPr txBox="1"/>
          <p:nvPr/>
        </p:nvSpPr>
        <p:spPr>
          <a:xfrm>
            <a:off x="1815608" y="9627625"/>
            <a:ext cx="964103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lang="ru-RU" sz="1000" spc="-5" dirty="0">
                <a:solidFill>
                  <a:srgbClr val="FFFFFF"/>
                </a:solidFill>
                <a:latin typeface="Segoe UI Light"/>
                <a:cs typeface="Segoe UI Light"/>
              </a:rPr>
              <a:t>НАШИ ПРОЕКТЫ</a:t>
            </a:r>
            <a:endParaRPr lang="ru-RU" sz="1000" dirty="0">
              <a:latin typeface="Segoe UI Light"/>
              <a:cs typeface="Segoe UI Light"/>
            </a:endParaRPr>
          </a:p>
        </p:txBody>
      </p:sp>
      <p:sp>
        <p:nvSpPr>
          <p:cNvPr id="90" name="object 61"/>
          <p:cNvSpPr txBox="1"/>
          <p:nvPr/>
        </p:nvSpPr>
        <p:spPr>
          <a:xfrm>
            <a:off x="3159424" y="9563660"/>
            <a:ext cx="1294321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10"/>
              </a:lnSpc>
            </a:pPr>
            <a:r>
              <a:rPr lang="ru-RU" sz="1000" spc="30" dirty="0" smtClean="0">
                <a:solidFill>
                  <a:srgbClr val="FFFFFF"/>
                </a:solidFill>
                <a:latin typeface="Segoe UI Light"/>
                <a:cs typeface="Segoe UI Light"/>
              </a:rPr>
              <a:t>ЭЛЕКТРОННЫЙ МАГАЗИН</a:t>
            </a:r>
          </a:p>
          <a:p>
            <a:pPr algn="ctr">
              <a:lnSpc>
                <a:spcPts val="1110"/>
              </a:lnSpc>
            </a:pPr>
            <a:endParaRPr lang="ru-RU" sz="1000" dirty="0">
              <a:latin typeface="Segoe UI Light"/>
              <a:cs typeface="Segoe UI Light"/>
            </a:endParaRPr>
          </a:p>
        </p:txBody>
      </p:sp>
      <p:sp>
        <p:nvSpPr>
          <p:cNvPr id="91" name="object 7"/>
          <p:cNvSpPr/>
          <p:nvPr/>
        </p:nvSpPr>
        <p:spPr>
          <a:xfrm>
            <a:off x="12108906" y="9467443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20"/>
          <p:cNvSpPr txBox="1">
            <a:spLocks/>
          </p:cNvSpPr>
          <p:nvPr/>
        </p:nvSpPr>
        <p:spPr>
          <a:xfrm>
            <a:off x="12242890" y="9620936"/>
            <a:ext cx="1241425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ИНТЕГРАЦИЯ</a:t>
            </a:r>
            <a:endParaRPr lang="ru-RU" spc="30" dirty="0"/>
          </a:p>
        </p:txBody>
      </p:sp>
      <p:sp>
        <p:nvSpPr>
          <p:cNvPr id="93" name="object 54"/>
          <p:cNvSpPr txBox="1"/>
          <p:nvPr/>
        </p:nvSpPr>
        <p:spPr>
          <a:xfrm>
            <a:off x="4669627" y="9555604"/>
            <a:ext cx="116078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lang="ru-RU" sz="1000" dirty="0" smtClean="0">
                <a:solidFill>
                  <a:schemeClr val="bg1"/>
                </a:solidFill>
                <a:latin typeface="Segoe UI Light"/>
                <a:cs typeface="Segoe UI Light"/>
              </a:rPr>
              <a:t>ОСНОВНЫЕ ПРИНЦИПЫ</a:t>
            </a:r>
            <a:endParaRPr sz="10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94" name="object 7"/>
          <p:cNvSpPr/>
          <p:nvPr/>
        </p:nvSpPr>
        <p:spPr>
          <a:xfrm>
            <a:off x="13475053" y="9455883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7"/>
          <p:cNvSpPr/>
          <p:nvPr/>
        </p:nvSpPr>
        <p:spPr>
          <a:xfrm>
            <a:off x="14853486" y="9462572"/>
            <a:ext cx="1371365" cy="471170"/>
          </a:xfrm>
          <a:custGeom>
            <a:avLst/>
            <a:gdLst/>
            <a:ahLst/>
            <a:cxnLst/>
            <a:rect l="l" t="t" r="r" b="b"/>
            <a:pathLst>
              <a:path w="1509394" h="471170">
                <a:moveTo>
                  <a:pt x="0" y="470700"/>
                </a:moveTo>
                <a:lnTo>
                  <a:pt x="1509217" y="470700"/>
                </a:lnTo>
                <a:lnTo>
                  <a:pt x="1509217" y="0"/>
                </a:lnTo>
                <a:lnTo>
                  <a:pt x="0" y="0"/>
                </a:lnTo>
                <a:lnTo>
                  <a:pt x="0" y="470700"/>
                </a:lnTo>
                <a:close/>
              </a:path>
            </a:pathLst>
          </a:custGeom>
          <a:solidFill>
            <a:srgbClr val="333F48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20"/>
          <p:cNvSpPr txBox="1">
            <a:spLocks/>
          </p:cNvSpPr>
          <p:nvPr/>
        </p:nvSpPr>
        <p:spPr>
          <a:xfrm>
            <a:off x="13472055" y="9623725"/>
            <a:ext cx="1241425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СЕРВИС</a:t>
            </a:r>
            <a:endParaRPr lang="ru-RU" spc="30" dirty="0"/>
          </a:p>
        </p:txBody>
      </p:sp>
      <p:sp>
        <p:nvSpPr>
          <p:cNvPr id="97" name="object 20"/>
          <p:cNvSpPr txBox="1">
            <a:spLocks/>
          </p:cNvSpPr>
          <p:nvPr/>
        </p:nvSpPr>
        <p:spPr>
          <a:xfrm>
            <a:off x="14916365" y="9544370"/>
            <a:ext cx="1263978" cy="144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000" b="0" i="0" kern="1200">
                <a:solidFill>
                  <a:schemeClr val="bg1"/>
                </a:solidFill>
                <a:latin typeface="Segoe UI Light"/>
                <a:ea typeface="+mn-ea"/>
                <a:cs typeface="Segoe UI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10"/>
              </a:lnSpc>
            </a:pPr>
            <a:r>
              <a:rPr lang="ru-RU" spc="35" dirty="0" smtClean="0"/>
              <a:t>НАШИ ПРИЕМУЩЕСТВА</a:t>
            </a:r>
            <a:endParaRPr lang="ru-RU" spc="30" dirty="0"/>
          </a:p>
        </p:txBody>
      </p:sp>
    </p:spTree>
    <p:extLst>
      <p:ext uri="{BB962C8B-B14F-4D97-AF65-F5344CB8AC3E}">
        <p14:creationId xmlns:p14="http://schemas.microsoft.com/office/powerpoint/2010/main" val="166960959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5967</TotalTime>
  <Words>1133</Words>
  <Application>Microsoft Office PowerPoint</Application>
  <PresentationFormat>Произвольный</PresentationFormat>
  <Paragraphs>403</Paragraphs>
  <Slides>12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Презентация PowerPoint</vt:lpstr>
      <vt:lpstr>Заказчики и поставщики в электронном магазине</vt:lpstr>
      <vt:lpstr>Презентация PowerPoint</vt:lpstr>
      <vt:lpstr>Презентация PowerPoint</vt:lpstr>
      <vt:lpstr>Что делать с малыми закупками? Используйте для малых закупок электронный магазин</vt:lpstr>
      <vt:lpstr>В Электронном магазине закупка  создается в два клика</vt:lpstr>
      <vt:lpstr>Презентация PowerPoint</vt:lpstr>
      <vt:lpstr>Реализация проекта  Возможно внедрить проект в течении 1-2-х месяцев, при условии параллельного выполнения процессов:  </vt:lpstr>
      <vt:lpstr>РЕАЛИЗАЦИЯ ПРОЕКТА   </vt:lpstr>
      <vt:lpstr>Презентация PowerPoint</vt:lpstr>
      <vt:lpstr>Надежность и безопасность – важнейшие  составляющие  работы ЭМ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Алексей Валерьевич Янзинов</cp:lastModifiedBy>
  <cp:revision>144</cp:revision>
  <cp:lastPrinted>2017-03-29T10:10:58Z</cp:lastPrinted>
  <dcterms:created xsi:type="dcterms:W3CDTF">2017-03-24T06:52:44Z</dcterms:created>
  <dcterms:modified xsi:type="dcterms:W3CDTF">2017-06-21T12:02:38Z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2017-03-24T00:00:00Z</vt:filetime>
  </property>
  <property fmtid="{D5CDD505-2E9C-101B-9397-08002B2CF9AE}" pid="3" name="Creator">
    <vt:lpwstr>Adobe InDesign CC 2015 (Windows)</vt:lpwstr>
  </property>
  <property fmtid="{D5CDD505-2E9C-101B-9397-08002B2CF9AE}" pid="4" name="LastSaved">
    <vt:filetime>2017-03-24T00:00:00Z</vt:filetime>
  </property>
</Properties>
</file>