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8"/>
  </p:notesMasterIdLst>
  <p:sldIdLst>
    <p:sldId id="276" r:id="rId2"/>
    <p:sldId id="267" r:id="rId3"/>
    <p:sldId id="277" r:id="rId4"/>
    <p:sldId id="281" r:id="rId5"/>
    <p:sldId id="287" r:id="rId6"/>
    <p:sldId id="286" r:id="rId7"/>
  </p:sldIdLst>
  <p:sldSz cx="9109075" cy="3671888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174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35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524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5874" algn="l" defTabSz="91435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048" algn="l" defTabSz="91435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224" algn="l" defTabSz="91435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398" algn="l" defTabSz="91435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 autoAdjust="0"/>
    <p:restoredTop sz="58121" autoAdjust="0"/>
  </p:normalViewPr>
  <p:slideViewPr>
    <p:cSldViewPr>
      <p:cViewPr>
        <p:scale>
          <a:sx n="88" d="100"/>
          <a:sy n="88" d="100"/>
        </p:scale>
        <p:origin x="-858" y="-750"/>
      </p:cViewPr>
      <p:guideLst>
        <p:guide orient="horz" pos="1157"/>
        <p:guide pos="287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959A52D-B38D-4524-9E4B-E3C2B2FBDE99}" type="datetimeFigureOut">
              <a:rPr lang="en-US"/>
              <a:pPr>
                <a:defRPr/>
              </a:pPr>
              <a:t>9/27/2017</a:t>
            </a:fld>
            <a:endParaRPr lang="en-US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82713" y="514350"/>
            <a:ext cx="6378575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en-US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72BDCC7-EC1D-4768-82A3-FDC8DD2EE46E}" type="slidenum">
              <a:rPr lang="en-US" altLang="ru-RU"/>
              <a:pPr>
                <a:defRPr/>
              </a:pPr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14890691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2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74" algn="l" defTabSz="914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48" algn="l" defTabSz="914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24" algn="l" defTabSz="914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98" algn="l" defTabSz="914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0418" y="734378"/>
            <a:ext cx="8198168" cy="979170"/>
          </a:xfrm>
        </p:spPr>
        <p:txBody>
          <a:bodyPr vert="horz" lIns="36517" tIns="0" rIns="36517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3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224A76-9374-4EB2-BE2C-40F6D597AF43}" type="datetimeFigureOut">
              <a:rPr lang="en-US" smtClean="0"/>
              <a:pPr>
                <a:defRPr/>
              </a:pPr>
              <a:t>9/27/2017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DA1288-7D2E-4B69-B32B-E2263E8727C2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66361" y="1783847"/>
            <a:ext cx="6376353" cy="93837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365166" indent="0" algn="ctr">
              <a:buNone/>
            </a:lvl2pPr>
            <a:lvl3pPr marL="730331" indent="0" algn="ctr">
              <a:buNone/>
            </a:lvl3pPr>
            <a:lvl4pPr marL="1095497" indent="0" algn="ctr">
              <a:buNone/>
            </a:lvl4pPr>
            <a:lvl5pPr marL="1460663" indent="0" algn="ctr">
              <a:buNone/>
            </a:lvl5pPr>
            <a:lvl6pPr marL="1825828" indent="0" algn="ctr">
              <a:buNone/>
            </a:lvl6pPr>
            <a:lvl7pPr marL="2190994" indent="0" algn="ctr">
              <a:buNone/>
            </a:lvl7pPr>
            <a:lvl8pPr marL="2556159" indent="0" algn="ctr">
              <a:buNone/>
            </a:lvl8pPr>
            <a:lvl9pPr marL="2921325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4F3B64-20EF-4183-BBB9-C2CE1842E7EF}" type="datetimeFigureOut">
              <a:rPr lang="en-US" smtClean="0"/>
              <a:pPr>
                <a:defRPr/>
              </a:pPr>
              <a:t>9/27/2017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58A0CF-DC9B-4EE1-B81F-9755A7524874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04079" y="147046"/>
            <a:ext cx="2049542" cy="3133004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454" y="147046"/>
            <a:ext cx="5996808" cy="313300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6E08A7-A22F-497C-B0D7-3A4088069C0C}" type="datetimeFigureOut">
              <a:rPr lang="en-US" smtClean="0"/>
              <a:pPr>
                <a:defRPr/>
              </a:pPr>
              <a:t>9/27/2017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93E0B4-A44A-49C4-B6D3-FCFA7B30BAE8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E1FA0A-E20B-4FF2-9BD7-97D92608ABB7}" type="datetimeFigureOut">
              <a:rPr lang="en-US" smtClean="0"/>
              <a:pPr>
                <a:defRPr/>
              </a:pPr>
              <a:t>9/27/2017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D54D9E-4D70-4195-AA0A-C7FF704D5501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4088" y="326390"/>
            <a:ext cx="7059533" cy="97917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3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4088" y="1342711"/>
            <a:ext cx="7059533" cy="808325"/>
          </a:xfrm>
        </p:spPr>
        <p:txBody>
          <a:bodyPr anchor="t"/>
          <a:lstStyle>
            <a:lvl1pPr marL="58427" indent="0" algn="l">
              <a:buNone/>
              <a:defRPr sz="1600">
                <a:solidFill>
                  <a:schemeClr val="tx1"/>
                </a:solidFill>
              </a:defRPr>
            </a:lvl1pPr>
            <a:lvl2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C9E10F-08E9-4858-8535-EA738552FF78}" type="datetimeFigureOut">
              <a:rPr lang="en-US" smtClean="0"/>
              <a:pPr>
                <a:defRPr/>
              </a:pPr>
              <a:t>9/27/2017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894531" y="3435595"/>
            <a:ext cx="759090" cy="195494"/>
          </a:xfrm>
        </p:spPr>
        <p:txBody>
          <a:bodyPr/>
          <a:lstStyle/>
          <a:p>
            <a:pPr>
              <a:defRPr/>
            </a:pPr>
            <a:fld id="{E896C117-C8EE-42B5-AB7F-DB976CF4823B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5454" y="856774"/>
            <a:ext cx="4023175" cy="2423276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0446" y="856774"/>
            <a:ext cx="4023175" cy="2423276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8B557C-2E91-4D1C-B61E-9A3AA7F6E918}" type="datetimeFigureOut">
              <a:rPr lang="en-US" smtClean="0"/>
              <a:pPr>
                <a:defRPr/>
              </a:pPr>
              <a:t>9/27/2017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DE9775-A687-4C23-8428-1A2B5E8DCCF3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454" y="146196"/>
            <a:ext cx="8198168" cy="611981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5454" y="821925"/>
            <a:ext cx="4024757" cy="402037"/>
          </a:xfrm>
        </p:spPr>
        <p:txBody>
          <a:bodyPr anchor="ctr"/>
          <a:lstStyle>
            <a:lvl1pPr marL="0" indent="0">
              <a:buNone/>
              <a:defRPr sz="1900" b="0" cap="all" baseline="0">
                <a:solidFill>
                  <a:schemeClr val="tx1"/>
                </a:solidFill>
              </a:defRPr>
            </a:lvl1pPr>
            <a:lvl2pPr>
              <a:buNone/>
              <a:defRPr sz="1600" b="1"/>
            </a:lvl2pPr>
            <a:lvl3pPr>
              <a:buNone/>
              <a:defRPr sz="1400" b="1"/>
            </a:lvl3pPr>
            <a:lvl4pPr>
              <a:buNone/>
              <a:defRPr sz="1300" b="1"/>
            </a:lvl4pPr>
            <a:lvl5pPr>
              <a:buNone/>
              <a:defRPr sz="13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27284" y="821925"/>
            <a:ext cx="4026338" cy="402037"/>
          </a:xfrm>
        </p:spPr>
        <p:txBody>
          <a:bodyPr anchor="ctr"/>
          <a:lstStyle>
            <a:lvl1pPr marL="0" indent="0">
              <a:buNone/>
              <a:defRPr sz="1900" b="0" cap="all" baseline="0">
                <a:solidFill>
                  <a:schemeClr val="tx1"/>
                </a:solidFill>
              </a:defRPr>
            </a:lvl1pPr>
            <a:lvl2pPr>
              <a:buNone/>
              <a:defRPr sz="1600" b="1"/>
            </a:lvl2pPr>
            <a:lvl3pPr>
              <a:buNone/>
              <a:defRPr sz="1400" b="1"/>
            </a:lvl3pPr>
            <a:lvl4pPr>
              <a:buNone/>
              <a:defRPr sz="1300" b="1"/>
            </a:lvl4pPr>
            <a:lvl5pPr>
              <a:buNone/>
              <a:defRPr sz="13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5454" y="1264762"/>
            <a:ext cx="4024757" cy="201528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7284" y="1264762"/>
            <a:ext cx="4026338" cy="201528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5EE113-EB0D-4C1F-90F9-05C2D9C40C25}" type="datetimeFigureOut">
              <a:rPr lang="en-US" smtClean="0"/>
              <a:pPr>
                <a:defRPr/>
              </a:pPr>
              <a:t>9/27/2017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B665B-AC70-4054-ADC1-9FB5CDBDD9E8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57BDCD-8ABB-4053-A757-072877D98F49}" type="datetimeFigureOut">
              <a:rPr lang="en-US" smtClean="0"/>
              <a:pPr>
                <a:defRPr/>
              </a:pPr>
              <a:t>9/27/2017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0394D0-660F-4386-8368-A01B8D328843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48CCF2-3494-4380-A28F-625A8174CD1E}" type="datetimeFigureOut">
              <a:rPr lang="en-US" smtClean="0"/>
              <a:pPr>
                <a:defRPr/>
              </a:pPr>
              <a:t>9/27/2017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9B2B2D-6D01-4309-95D7-9742FC5973EA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454" y="146196"/>
            <a:ext cx="2996823" cy="622181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18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5454" y="815975"/>
            <a:ext cx="2996823" cy="2464075"/>
          </a:xfrm>
        </p:spPr>
        <p:txBody>
          <a:bodyPr/>
          <a:lstStyle>
            <a:lvl1pPr marL="0" indent="0">
              <a:buNone/>
              <a:defRPr sz="1100"/>
            </a:lvl1pPr>
            <a:lvl2pPr>
              <a:buNone/>
              <a:defRPr sz="10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61395" y="146196"/>
            <a:ext cx="5092226" cy="3133855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C274D5-E7B4-43B4-A924-9E60B71B07B4}" type="datetimeFigureOut">
              <a:rPr lang="en-US" smtClean="0"/>
              <a:pPr>
                <a:defRPr/>
              </a:pPr>
              <a:t>9/27/2017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D53ED-0A25-4B14-BBBE-D770BFE59208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1815" y="326390"/>
            <a:ext cx="5465445" cy="279642"/>
          </a:xfrm>
        </p:spPr>
        <p:txBody>
          <a:bodyPr lIns="36517" rIns="36517" bIns="0" anchor="b">
            <a:sp3d prstMaterial="softEdge"/>
          </a:bodyPr>
          <a:lstStyle>
            <a:lvl1pPr algn="ctr">
              <a:buNone/>
              <a:defRPr sz="16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1815" y="980870"/>
            <a:ext cx="5465445" cy="2121535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26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1815" y="624717"/>
            <a:ext cx="5465445" cy="283959"/>
          </a:xfrm>
        </p:spPr>
        <p:txBody>
          <a:bodyPr lIns="36517" tIns="36517" rIns="36517" anchor="t"/>
          <a:lstStyle>
            <a:lvl1pPr marL="0" indent="0" algn="ctr">
              <a:buNone/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B2354B-9540-433E-893E-2C55B9174D97}" type="datetimeFigureOut">
              <a:rPr lang="en-US" smtClean="0"/>
              <a:pPr>
                <a:defRPr/>
              </a:pPr>
              <a:t>9/27/2017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0F594A-F493-4E91-AAE4-69197628E03F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5454" y="147046"/>
            <a:ext cx="8198168" cy="611981"/>
          </a:xfrm>
          <a:prstGeom prst="rect">
            <a:avLst/>
          </a:prstGeom>
        </p:spPr>
        <p:txBody>
          <a:bodyPr vert="horz" lIns="73033" tIns="36517" rIns="73033" bIns="36517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5454" y="856774"/>
            <a:ext cx="8198168" cy="2521363"/>
          </a:xfrm>
          <a:prstGeom prst="rect">
            <a:avLst/>
          </a:prstGeom>
        </p:spPr>
        <p:txBody>
          <a:bodyPr vert="horz" lIns="73033" tIns="36517" rIns="73033" bIns="36517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5454" y="3435595"/>
            <a:ext cx="2125451" cy="195494"/>
          </a:xfrm>
          <a:prstGeom prst="rect">
            <a:avLst/>
          </a:prstGeom>
        </p:spPr>
        <p:txBody>
          <a:bodyPr vert="horz" lIns="73033" tIns="36517" rIns="73033" bIns="36517" anchor="b"/>
          <a:lstStyle>
            <a:lvl1pPr algn="l" eaLnBrk="1" latinLnBrk="0" hangingPunct="1">
              <a:defRPr kumimoji="0" sz="10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5081B8DD-A0EF-41BF-B0D6-638F687CD3E2}" type="datetimeFigureOut">
              <a:rPr lang="en-US" smtClean="0"/>
              <a:pPr>
                <a:defRPr/>
              </a:pPr>
              <a:t>9/27/2017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12268" y="3435595"/>
            <a:ext cx="2884540" cy="195494"/>
          </a:xfrm>
          <a:prstGeom prst="rect">
            <a:avLst/>
          </a:prstGeom>
        </p:spPr>
        <p:txBody>
          <a:bodyPr vert="horz" lIns="73033" tIns="36517" rIns="73033" bIns="36517" anchor="b"/>
          <a:lstStyle>
            <a:lvl1pPr algn="ctr" eaLnBrk="1" latinLnBrk="0" hangingPunct="1">
              <a:defRPr kumimoji="0" sz="10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894531" y="3435595"/>
            <a:ext cx="759090" cy="195494"/>
          </a:xfrm>
          <a:prstGeom prst="rect">
            <a:avLst/>
          </a:prstGeom>
        </p:spPr>
        <p:txBody>
          <a:bodyPr vert="horz" lIns="0" tIns="36517" rIns="0" bIns="36517" anchor="b"/>
          <a:lstStyle>
            <a:lvl1pPr algn="r" eaLnBrk="1" latinLnBrk="0" hangingPunct="1">
              <a:defRPr kumimoji="0" sz="10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442C5532-02A7-4740-ABA9-63AF50E8AD3B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ransition spd="med">
    <p:pull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38199" indent="-328649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93815" indent="-226403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05611" indent="-182583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80890" indent="-146066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34260" indent="-146066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09539" indent="-146066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570212" indent="-146066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0885" indent="-146066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1891558" indent="-146066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1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651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7303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9549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4606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82582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19099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5561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9213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2" y="3021013"/>
            <a:ext cx="9109075" cy="650875"/>
          </a:xfrm>
          <a:prstGeom prst="rect">
            <a:avLst/>
          </a:prstGeom>
          <a:gradFill rotWithShape="1">
            <a:gsLst>
              <a:gs pos="0">
                <a:srgbClr val="FEFAE2"/>
              </a:gs>
              <a:gs pos="100000">
                <a:srgbClr val="BFBCAA"/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>
            <a:outerShdw dist="45791" dir="3378596" algn="ctr" rotWithShape="0">
              <a:srgbClr val="003366">
                <a:alpha val="50000"/>
              </a:srgbClr>
            </a:outerShdw>
          </a:effectLst>
        </p:spPr>
        <p:txBody>
          <a:bodyPr lIns="359980" tIns="45717" rIns="53998" bIns="45717"/>
          <a:lstStyle/>
          <a:p>
            <a:pPr indent="93657" algn="ctr"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rgbClr val="29527B"/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2051" name="Line 4"/>
          <p:cNvSpPr>
            <a:spLocks noChangeShapeType="1"/>
          </p:cNvSpPr>
          <p:nvPr/>
        </p:nvSpPr>
        <p:spPr bwMode="auto">
          <a:xfrm>
            <a:off x="3175" y="879475"/>
            <a:ext cx="9105900" cy="0"/>
          </a:xfrm>
          <a:prstGeom prst="line">
            <a:avLst/>
          </a:prstGeom>
          <a:noFill/>
          <a:ln w="57150" cmpd="thickThin">
            <a:solidFill>
              <a:schemeClr val="bg1"/>
            </a:solidFill>
            <a:round/>
            <a:headEnd/>
            <a:tailEnd/>
          </a:ln>
        </p:spPr>
        <p:txBody>
          <a:bodyPr lIns="91435" tIns="45717" rIns="91435" bIns="45717"/>
          <a:lstStyle/>
          <a:p>
            <a:endParaRPr lang="ru-RU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" y="1122364"/>
            <a:ext cx="9109075" cy="1191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5" tIns="45717" rIns="91435" bIns="45717">
            <a:spAutoFit/>
          </a:bodyPr>
          <a:lstStyle/>
          <a:p>
            <a:pPr algn="ctr"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8E39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  <a:cs typeface="+mn-cs"/>
              </a:rPr>
              <a:t>Заседание Комиссии по координации работы по противодействию коррупции в Ненецком автономном округе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82638" y="114301"/>
            <a:ext cx="7210425" cy="32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5" tIns="45717" rIns="91435" bIns="45717">
            <a:spAutoFit/>
          </a:bodyPr>
          <a:lstStyle/>
          <a:p>
            <a:pPr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itchFamily="34" charset="0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15485" y="3115619"/>
            <a:ext cx="3344730" cy="461659"/>
          </a:xfrm>
          <a:prstGeom prst="rect">
            <a:avLst/>
          </a:prstGeom>
          <a:noFill/>
        </p:spPr>
        <p:txBody>
          <a:bodyPr lIns="91435" tIns="45717" rIns="91435" bIns="45717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28 сентября </a:t>
            </a:r>
            <a:r>
              <a:rPr lang="ru-RU" sz="1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2017 года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г. Нарьян-Мар</a:t>
            </a:r>
          </a:p>
        </p:txBody>
      </p:sp>
      <p:pic>
        <p:nvPicPr>
          <p:cNvPr id="2055" name="Picture 2" descr="H:\Нарьн-Мар\Символы НАО\gerb_nao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15875"/>
            <a:ext cx="682625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31"/>
          <p:cNvSpPr>
            <a:spLocks noChangeArrowheads="1"/>
          </p:cNvSpPr>
          <p:nvPr/>
        </p:nvSpPr>
        <p:spPr bwMode="auto">
          <a:xfrm>
            <a:off x="2" y="0"/>
            <a:ext cx="9109075" cy="460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66275"/>
                  <a:invGamma/>
                </a:schemeClr>
              </a:gs>
            </a:gsLst>
            <a:lin ang="2700000" scaled="1"/>
          </a:gradFill>
          <a:ln w="57150">
            <a:noFill/>
            <a:miter lim="800000"/>
            <a:headEnd/>
            <a:tailEnd/>
          </a:ln>
          <a:effectLst/>
        </p:spPr>
        <p:txBody>
          <a:bodyPr lIns="91435" tIns="45717" rIns="91435" bIns="45717" anchor="ctr"/>
          <a:lstStyle/>
          <a:p>
            <a:pPr algn="ctr"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rgbClr val="003366"/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3075" name="Line 4"/>
          <p:cNvSpPr>
            <a:spLocks noChangeShapeType="1"/>
          </p:cNvSpPr>
          <p:nvPr/>
        </p:nvSpPr>
        <p:spPr bwMode="auto">
          <a:xfrm>
            <a:off x="2" y="4824413"/>
            <a:ext cx="9105900" cy="0"/>
          </a:xfrm>
          <a:prstGeom prst="line">
            <a:avLst/>
          </a:prstGeom>
          <a:noFill/>
          <a:ln w="57150" cmpd="thickThin">
            <a:solidFill>
              <a:schemeClr val="bg1"/>
            </a:solidFill>
            <a:round/>
            <a:headEnd/>
            <a:tailEnd/>
          </a:ln>
        </p:spPr>
        <p:txBody>
          <a:bodyPr lIns="91435" tIns="45717" rIns="91435" bIns="45717"/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347864" y="210495"/>
            <a:ext cx="2654121" cy="338548"/>
          </a:xfrm>
          <a:prstGeom prst="rect">
            <a:avLst/>
          </a:prstGeom>
          <a:solidFill>
            <a:schemeClr val="tx2">
              <a:lumMod val="40000"/>
              <a:lumOff val="60000"/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lIns="91435" tIns="45717" rIns="91435" bIns="45717">
            <a:spAutoFit/>
          </a:bodyPr>
          <a:lstStyle/>
          <a:p>
            <a:pPr algn="ctr" eaLnBrk="1" hangingPunct="1">
              <a:defRPr/>
            </a:pP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Вопрос № 1</a:t>
            </a:r>
          </a:p>
        </p:txBody>
      </p:sp>
      <p:sp>
        <p:nvSpPr>
          <p:cNvPr id="3077" name="TextBox 24"/>
          <p:cNvSpPr txBox="1">
            <a:spLocks noChangeArrowheads="1"/>
          </p:cNvSpPr>
          <p:nvPr/>
        </p:nvSpPr>
        <p:spPr bwMode="auto">
          <a:xfrm>
            <a:off x="679452" y="566739"/>
            <a:ext cx="8123559" cy="58476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algn="ctr" eaLnBrk="1" hangingPunct="1">
              <a:defRPr/>
            </a:pPr>
            <a:r>
              <a:rPr lang="ru-RU" altLang="ru-RU" sz="1600" b="1" dirty="0" smtClean="0">
                <a:solidFill>
                  <a:schemeClr val="bg1"/>
                </a:solidFill>
                <a:latin typeface="+mj-lt"/>
              </a:rPr>
              <a:t>«</a:t>
            </a:r>
            <a:r>
              <a:rPr lang="ru-RU" sz="1600" b="1" dirty="0">
                <a:solidFill>
                  <a:schemeClr val="bg1"/>
                </a:solidFill>
              </a:rPr>
              <a:t>О ходе выполнения мероприятий по противодействию коррупции в сфере регулирования цен и тарифов в Ненецком автономном </a:t>
            </a:r>
            <a:r>
              <a:rPr lang="ru-RU" sz="1600" b="1" dirty="0" smtClean="0">
                <a:solidFill>
                  <a:schemeClr val="bg1"/>
                </a:solidFill>
              </a:rPr>
              <a:t>округе</a:t>
            </a:r>
            <a:r>
              <a:rPr lang="ru-RU" altLang="ru-RU" sz="1600" b="1" dirty="0" smtClean="0">
                <a:solidFill>
                  <a:schemeClr val="bg1"/>
                </a:solidFill>
                <a:latin typeface="+mj-lt"/>
              </a:rPr>
              <a:t>»</a:t>
            </a:r>
            <a:endParaRPr lang="ru-RU" altLang="ru-RU" sz="16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078" name="Picture 2" descr="H:\Нарьн-Мар\Символы НАО\gerb_nao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100013"/>
            <a:ext cx="682625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24"/>
          <p:cNvSpPr txBox="1">
            <a:spLocks noChangeArrowheads="1"/>
          </p:cNvSpPr>
          <p:nvPr/>
        </p:nvSpPr>
        <p:spPr bwMode="auto">
          <a:xfrm>
            <a:off x="-728" y="1331889"/>
            <a:ext cx="9002713" cy="345222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Докладчики</a:t>
            </a:r>
            <a:r>
              <a:rPr lang="ru-RU" altLang="ru-RU" sz="11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bg1"/>
                </a:solidFill>
              </a:rPr>
              <a:t>Тихомирова Л.В. – </a:t>
            </a:r>
            <a:r>
              <a:rPr lang="ru-RU" sz="1000" dirty="0">
                <a:solidFill>
                  <a:schemeClr val="bg1"/>
                </a:solidFill>
              </a:rPr>
              <a:t>исполняющий обязанности начальника Управления по государственному регулированию цен (тарифов) Ненецкого автономного округа</a:t>
            </a:r>
            <a:r>
              <a:rPr lang="ru-RU" sz="1000" b="1" dirty="0">
                <a:solidFill>
                  <a:schemeClr val="bg1"/>
                </a:solidFill>
              </a:rPr>
              <a:t>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bg1"/>
                </a:solidFill>
              </a:rPr>
              <a:t>Белоконь И.В. – </a:t>
            </a:r>
            <a:r>
              <a:rPr lang="ru-RU" sz="1000" dirty="0">
                <a:solidFill>
                  <a:schemeClr val="bg1"/>
                </a:solidFill>
              </a:rPr>
              <a:t>руководитель Управления федеральной антимонопольной службы по Ненецкому автономному округу;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bg1"/>
                </a:solidFill>
              </a:rPr>
              <a:t>Егоров Н.В. – </a:t>
            </a:r>
            <a:r>
              <a:rPr lang="ru-RU" sz="1000" dirty="0">
                <a:solidFill>
                  <a:schemeClr val="bg1"/>
                </a:solidFill>
              </a:rPr>
              <a:t>прокурор Ненецкого автономного округа</a:t>
            </a:r>
            <a:r>
              <a:rPr lang="ru-RU" sz="1000" b="1" dirty="0">
                <a:solidFill>
                  <a:schemeClr val="bg1"/>
                </a:solidFill>
              </a:rPr>
              <a:t>. </a:t>
            </a:r>
          </a:p>
          <a:p>
            <a:pPr algn="just">
              <a:spcAft>
                <a:spcPts val="800"/>
              </a:spcAft>
              <a:defRPr/>
            </a:pPr>
            <a:endParaRPr lang="ru-RU" sz="1000" dirty="0">
              <a:solidFill>
                <a:schemeClr val="bg1"/>
              </a:solidFill>
            </a:endParaRPr>
          </a:p>
          <a:p>
            <a:pPr algn="just">
              <a:spcAft>
                <a:spcPts val="800"/>
              </a:spcAft>
              <a:defRPr/>
            </a:pPr>
            <a:endParaRPr lang="ru-RU" sz="1000" dirty="0">
              <a:solidFill>
                <a:schemeClr val="bg1"/>
              </a:solidFill>
            </a:endParaRPr>
          </a:p>
          <a:p>
            <a:pPr algn="just">
              <a:spcAft>
                <a:spcPts val="800"/>
              </a:spcAft>
              <a:defRPr/>
            </a:pPr>
            <a:endParaRPr lang="ru-RU" dirty="0">
              <a:solidFill>
                <a:schemeClr val="bg1"/>
              </a:solidFill>
            </a:endParaRPr>
          </a:p>
          <a:p>
            <a:pPr algn="just">
              <a:spcAft>
                <a:spcPts val="800"/>
              </a:spcAft>
              <a:defRPr/>
            </a:pPr>
            <a:endParaRPr lang="ru-RU" dirty="0">
              <a:solidFill>
                <a:schemeClr val="bg1"/>
              </a:solidFill>
            </a:endParaRPr>
          </a:p>
          <a:p>
            <a:pPr algn="just">
              <a:spcAft>
                <a:spcPts val="800"/>
              </a:spcAft>
              <a:defRPr/>
            </a:pPr>
            <a:endParaRPr lang="ru-RU" dirty="0">
              <a:solidFill>
                <a:schemeClr val="bg1"/>
              </a:solidFill>
            </a:endParaRPr>
          </a:p>
          <a:p>
            <a:pPr algn="just">
              <a:spcAft>
                <a:spcPts val="800"/>
              </a:spcAft>
              <a:defRPr/>
            </a:pP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31"/>
          <p:cNvSpPr>
            <a:spLocks noChangeArrowheads="1"/>
          </p:cNvSpPr>
          <p:nvPr/>
        </p:nvSpPr>
        <p:spPr bwMode="auto">
          <a:xfrm>
            <a:off x="2" y="0"/>
            <a:ext cx="9109075" cy="460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66275"/>
                  <a:invGamma/>
                </a:schemeClr>
              </a:gs>
            </a:gsLst>
            <a:lin ang="2700000" scaled="1"/>
          </a:gradFill>
          <a:ln w="57150">
            <a:noFill/>
            <a:miter lim="800000"/>
            <a:headEnd/>
            <a:tailEnd/>
          </a:ln>
          <a:effectLst/>
        </p:spPr>
        <p:txBody>
          <a:bodyPr lIns="91435" tIns="45717" rIns="91435" bIns="45717" anchor="ctr"/>
          <a:lstStyle/>
          <a:p>
            <a:pPr algn="ctr"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rgbClr val="003366"/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4099" name="Line 4"/>
          <p:cNvSpPr>
            <a:spLocks noChangeShapeType="1"/>
          </p:cNvSpPr>
          <p:nvPr/>
        </p:nvSpPr>
        <p:spPr bwMode="auto">
          <a:xfrm>
            <a:off x="2" y="4824413"/>
            <a:ext cx="9105900" cy="0"/>
          </a:xfrm>
          <a:prstGeom prst="line">
            <a:avLst/>
          </a:prstGeom>
          <a:noFill/>
          <a:ln w="57150" cmpd="thickThin">
            <a:solidFill>
              <a:schemeClr val="bg1"/>
            </a:solidFill>
            <a:round/>
            <a:headEnd/>
            <a:tailEnd/>
          </a:ln>
        </p:spPr>
        <p:txBody>
          <a:bodyPr lIns="91435" tIns="45717" rIns="91435" bIns="45717"/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315865" y="49704"/>
            <a:ext cx="2654121" cy="338548"/>
          </a:xfrm>
          <a:prstGeom prst="rect">
            <a:avLst/>
          </a:prstGeom>
          <a:solidFill>
            <a:schemeClr val="tx2">
              <a:lumMod val="40000"/>
              <a:lumOff val="60000"/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lIns="91435" tIns="45717" rIns="91435" bIns="45717">
            <a:spAutoFit/>
          </a:bodyPr>
          <a:lstStyle/>
          <a:p>
            <a:pPr algn="ctr" eaLnBrk="1" hangingPunct="1">
              <a:defRPr/>
            </a:pP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Вопрос № 2</a:t>
            </a:r>
          </a:p>
        </p:txBody>
      </p:sp>
      <p:sp>
        <p:nvSpPr>
          <p:cNvPr id="3077" name="TextBox 24"/>
          <p:cNvSpPr txBox="1">
            <a:spLocks noChangeArrowheads="1"/>
          </p:cNvSpPr>
          <p:nvPr/>
        </p:nvSpPr>
        <p:spPr bwMode="auto">
          <a:xfrm>
            <a:off x="709518" y="373733"/>
            <a:ext cx="8192392" cy="83099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600" b="1" dirty="0" smtClean="0">
                <a:solidFill>
                  <a:schemeClr val="bg1"/>
                </a:solidFill>
                <a:latin typeface="+mj-lt"/>
              </a:rPr>
              <a:t>«</a:t>
            </a:r>
            <a:r>
              <a:rPr lang="ru-RU" sz="1600" b="1" dirty="0">
                <a:solidFill>
                  <a:schemeClr val="bg1"/>
                </a:solidFill>
              </a:rPr>
              <a:t>О соблюдении выборными лицами органов местного самоуправления в Ненецком автономном округе запретов, ограничений и требований, установленных в целях противодействия </a:t>
            </a:r>
            <a:r>
              <a:rPr lang="ru-RU" sz="1600" b="1" dirty="0" smtClean="0">
                <a:solidFill>
                  <a:schemeClr val="bg1"/>
                </a:solidFill>
              </a:rPr>
              <a:t>коррупции</a:t>
            </a:r>
            <a:r>
              <a:rPr lang="ru-RU" sz="1600" b="1" dirty="0" smtClean="0">
                <a:solidFill>
                  <a:schemeClr val="bg1"/>
                </a:solidFill>
                <a:latin typeface="+mj-lt"/>
              </a:rPr>
              <a:t>» </a:t>
            </a:r>
            <a:endParaRPr lang="ru-RU" altLang="ru-RU" sz="16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102" name="Picture 2" descr="H:\Нарьн-Мар\Символы НАО\gerb_nao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100013"/>
            <a:ext cx="682625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24"/>
          <p:cNvSpPr txBox="1">
            <a:spLocks noChangeArrowheads="1"/>
          </p:cNvSpPr>
          <p:nvPr/>
        </p:nvSpPr>
        <p:spPr bwMode="auto">
          <a:xfrm>
            <a:off x="118421" y="1109255"/>
            <a:ext cx="8782050" cy="825861"/>
          </a:xfrm>
          <a:prstGeom prst="rect">
            <a:avLst/>
          </a:prstGeom>
          <a:noFill/>
          <a:ln>
            <a:noFill/>
          </a:ln>
          <a:extLst/>
        </p:spPr>
        <p:txBody>
          <a:bodyPr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Докладчики</a:t>
            </a:r>
            <a:r>
              <a:rPr lang="ru-RU" altLang="ru-RU" sz="11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spcAft>
                <a:spcPts val="800"/>
              </a:spcAft>
              <a:defRPr/>
            </a:pPr>
            <a:r>
              <a:rPr lang="ru-RU" sz="1000" b="1" dirty="0">
                <a:solidFill>
                  <a:schemeClr val="bg1"/>
                </a:solidFill>
              </a:rPr>
              <a:t>Вавилов Д.А. – </a:t>
            </a:r>
            <a:r>
              <a:rPr lang="ru-RU" sz="1000" dirty="0">
                <a:solidFill>
                  <a:schemeClr val="bg1"/>
                </a:solidFill>
              </a:rPr>
              <a:t>начальник сектора противодействия коррупции управления государственной гражданской службы и кадров Аппарата Администрации Ненецкого автономного округа</a:t>
            </a:r>
            <a:r>
              <a:rPr lang="ru-RU" sz="1000" b="1" dirty="0">
                <a:solidFill>
                  <a:schemeClr val="bg1"/>
                </a:solidFill>
              </a:rPr>
              <a:t>;</a:t>
            </a:r>
          </a:p>
          <a:p>
            <a:pPr algn="just">
              <a:spcAft>
                <a:spcPts val="800"/>
              </a:spcAft>
              <a:defRPr/>
            </a:pPr>
            <a:r>
              <a:rPr lang="ru-RU" sz="1000" b="1" dirty="0">
                <a:solidFill>
                  <a:schemeClr val="bg1"/>
                </a:solidFill>
              </a:rPr>
              <a:t>Егоров Н.В. – </a:t>
            </a:r>
            <a:r>
              <a:rPr lang="ru-RU" sz="1000" dirty="0">
                <a:solidFill>
                  <a:schemeClr val="bg1"/>
                </a:solidFill>
              </a:rPr>
              <a:t>прокурор Ненецкого автономного </a:t>
            </a:r>
            <a:r>
              <a:rPr lang="ru-RU" sz="1000" dirty="0" smtClean="0">
                <a:solidFill>
                  <a:schemeClr val="bg1"/>
                </a:solidFill>
              </a:rPr>
              <a:t>округа.</a:t>
            </a:r>
            <a:endParaRPr lang="ru-RU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31"/>
          <p:cNvSpPr>
            <a:spLocks noChangeArrowheads="1"/>
          </p:cNvSpPr>
          <p:nvPr/>
        </p:nvSpPr>
        <p:spPr bwMode="auto">
          <a:xfrm flipV="1">
            <a:off x="2" y="-134938"/>
            <a:ext cx="9109075" cy="1349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66275"/>
                  <a:invGamma/>
                </a:schemeClr>
              </a:gs>
            </a:gsLst>
            <a:lin ang="2700000" scaled="1"/>
          </a:gradFill>
          <a:ln w="57150">
            <a:noFill/>
            <a:miter lim="800000"/>
            <a:headEnd/>
            <a:tailEnd/>
          </a:ln>
          <a:effectLst/>
        </p:spPr>
        <p:txBody>
          <a:bodyPr lIns="91435" tIns="45717" rIns="91435" bIns="45717" anchor="ctr"/>
          <a:lstStyle/>
          <a:p>
            <a:pPr algn="ctr"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rgbClr val="003366"/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5123" name="Line 4"/>
          <p:cNvSpPr>
            <a:spLocks noChangeShapeType="1"/>
          </p:cNvSpPr>
          <p:nvPr/>
        </p:nvSpPr>
        <p:spPr bwMode="auto">
          <a:xfrm>
            <a:off x="2" y="4824413"/>
            <a:ext cx="9105900" cy="0"/>
          </a:xfrm>
          <a:prstGeom prst="line">
            <a:avLst/>
          </a:prstGeom>
          <a:noFill/>
          <a:ln w="57150" cmpd="thickThin">
            <a:solidFill>
              <a:schemeClr val="bg1"/>
            </a:solidFill>
            <a:round/>
            <a:headEnd/>
            <a:tailEnd/>
          </a:ln>
        </p:spPr>
        <p:txBody>
          <a:bodyPr lIns="91435" tIns="45717" rIns="91435" bIns="45717"/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323438" y="-7219"/>
            <a:ext cx="2654121" cy="338548"/>
          </a:xfrm>
          <a:prstGeom prst="rect">
            <a:avLst/>
          </a:prstGeom>
          <a:solidFill>
            <a:schemeClr val="tx2">
              <a:lumMod val="40000"/>
              <a:lumOff val="60000"/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lIns="91435" tIns="45717" rIns="91435" bIns="45717">
            <a:spAutoFit/>
          </a:bodyPr>
          <a:lstStyle/>
          <a:p>
            <a:pPr algn="ctr" eaLnBrk="1" hangingPunct="1">
              <a:defRPr/>
            </a:pP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Вопрос № 3</a:t>
            </a:r>
          </a:p>
        </p:txBody>
      </p:sp>
      <p:pic>
        <p:nvPicPr>
          <p:cNvPr id="5125" name="Picture 2" descr="H:\Нарьн-Мар\Символы НАО\gerb_nao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100013"/>
            <a:ext cx="682625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Box 24"/>
          <p:cNvSpPr txBox="1">
            <a:spLocks noChangeArrowheads="1"/>
          </p:cNvSpPr>
          <p:nvPr/>
        </p:nvSpPr>
        <p:spPr bwMode="auto">
          <a:xfrm>
            <a:off x="49478" y="1475904"/>
            <a:ext cx="8782050" cy="121263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altLang="ru-RU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altLang="ru-RU" sz="1100" u="sng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Докладчики:</a:t>
            </a:r>
          </a:p>
          <a:p>
            <a:pPr lvl="0" algn="just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ru-RU" sz="1000" b="1" dirty="0">
                <a:solidFill>
                  <a:prstClr val="black"/>
                </a:solidFill>
                <a:latin typeface="Arial" charset="0"/>
              </a:rPr>
              <a:t>Еремеев А.А. – </a:t>
            </a:r>
            <a:r>
              <a:rPr lang="ru-RU" sz="1000" dirty="0">
                <a:solidFill>
                  <a:prstClr val="black"/>
                </a:solidFill>
                <a:latin typeface="Arial" charset="0"/>
              </a:rPr>
              <a:t>заместитель губернатора Ненецкого автономного округа – руководитель Департамента строительства, жилищно-коммунального хозяйства, энергетики и транспорта</a:t>
            </a:r>
            <a:r>
              <a:rPr lang="ru-RU" sz="1000" b="1" dirty="0">
                <a:solidFill>
                  <a:prstClr val="black"/>
                </a:solidFill>
                <a:latin typeface="Arial" charset="0"/>
              </a:rPr>
              <a:t>.</a:t>
            </a:r>
            <a:r>
              <a:rPr lang="ru-RU" sz="1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anose="020B0604020202020204" pitchFamily="34" charset="0"/>
              <a:buNone/>
              <a:defRPr/>
            </a:pPr>
            <a:endParaRPr lang="ru-RU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627" y="330099"/>
            <a:ext cx="8136903" cy="128982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1600" dirty="0">
                <a:solidFill>
                  <a:schemeClr val="bg1"/>
                </a:solidFill>
                <a:effectLst/>
                <a:cs typeface="Arial" pitchFamily="34" charset="0"/>
              </a:rPr>
              <a:t>«О мерах по профилактике коррупционных правонарушений при реализации региональных и федеральных проектов по строительству и капитальному ремонту многоквартирных жилых домов и дорог регионального значения в Ненецком автономном округе»</a:t>
            </a:r>
            <a:r>
              <a:rPr lang="ru-RU" sz="1600" dirty="0">
                <a:solidFill>
                  <a:schemeClr val="bg1"/>
                </a:solidFill>
                <a:effectLst/>
                <a:cs typeface="Arial" pitchFamily="34" charset="0"/>
              </a:rPr>
              <a:t/>
            </a:r>
            <a:br>
              <a:rPr lang="ru-RU" sz="1600" dirty="0">
                <a:solidFill>
                  <a:schemeClr val="bg1"/>
                </a:solidFill>
                <a:effectLst/>
                <a:cs typeface="Arial" pitchFamily="34" charset="0"/>
              </a:rPr>
            </a:br>
            <a:endParaRPr lang="ru-RU" sz="1600" dirty="0"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00769" y="3667"/>
            <a:ext cx="2654121" cy="338548"/>
          </a:xfrm>
          <a:prstGeom prst="rect">
            <a:avLst/>
          </a:prstGeom>
          <a:solidFill>
            <a:schemeClr val="tx2">
              <a:lumMod val="40000"/>
              <a:lumOff val="60000"/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lIns="91435" tIns="45717" rIns="91435" bIns="45717">
            <a:spAutoFit/>
          </a:bodyPr>
          <a:lstStyle/>
          <a:p>
            <a:pPr algn="ctr" eaLnBrk="1" hangingPunct="1">
              <a:defRPr/>
            </a:pP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Вопрос № 3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426745" y="251768"/>
            <a:ext cx="2520280" cy="43204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Вопрос № 4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81" y="539800"/>
            <a:ext cx="8198168" cy="61198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94097" y="683816"/>
            <a:ext cx="81369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+mn-lt"/>
              </a:rPr>
              <a:t>«</a:t>
            </a:r>
            <a:r>
              <a:rPr lang="ru-RU" b="1" dirty="0">
                <a:solidFill>
                  <a:schemeClr val="bg1"/>
                </a:solidFill>
                <a:latin typeface="+mj-lt"/>
              </a:rPr>
              <a:t>О необходимости принятия дополнительных мер по профилактике коррупционных и иных правонарушений со стороны государственных гражданских служащих Департамента строительства, жилищно-коммунального хозяйства, энергетики и транспорта</a:t>
            </a:r>
            <a:r>
              <a:rPr lang="ru-RU" b="1" dirty="0" smtClean="0">
                <a:solidFill>
                  <a:schemeClr val="bg1"/>
                </a:solidFill>
                <a:latin typeface="+mn-lt"/>
              </a:rPr>
              <a:t>»</a:t>
            </a:r>
            <a:endParaRPr lang="ru-RU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Box 24"/>
          <p:cNvSpPr txBox="1">
            <a:spLocks noChangeArrowheads="1"/>
          </p:cNvSpPr>
          <p:nvPr/>
        </p:nvSpPr>
        <p:spPr bwMode="auto">
          <a:xfrm>
            <a:off x="78367" y="1619920"/>
            <a:ext cx="8868657" cy="127726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altLang="ru-RU" sz="12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altLang="ru-RU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altLang="ru-RU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altLang="ru-RU" sz="1100" u="sng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Докладчики:</a:t>
            </a:r>
          </a:p>
          <a:p>
            <a:pPr lvl="0" algn="just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ru-RU" sz="1000" b="1" dirty="0">
                <a:solidFill>
                  <a:prstClr val="black"/>
                </a:solidFill>
                <a:latin typeface="Arial" charset="0"/>
              </a:rPr>
              <a:t>Вавилов Д.А. – </a:t>
            </a:r>
            <a:r>
              <a:rPr lang="ru-RU" sz="1000" dirty="0">
                <a:solidFill>
                  <a:prstClr val="black"/>
                </a:solidFill>
                <a:latin typeface="Arial" charset="0"/>
              </a:rPr>
              <a:t>начальник сектора противодействия коррупции управления государственной гражданской службы и кадров Аппарата Администрации Ненецкого автономного округа</a:t>
            </a:r>
            <a:r>
              <a:rPr lang="ru-RU" sz="1000" b="1" dirty="0">
                <a:solidFill>
                  <a:prstClr val="black"/>
                </a:solidFill>
                <a:latin typeface="Arial" charset="0"/>
              </a:rPr>
              <a:t>.</a:t>
            </a:r>
            <a:endParaRPr lang="ru-RU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84183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711217" y="1651001"/>
            <a:ext cx="3686640" cy="36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7" rIns="91435" bIns="45717">
            <a:spAutoFit/>
          </a:bodyPr>
          <a:lstStyle/>
          <a:p>
            <a:pPr algn="ctr" eaLnBrk="1" hangingPunct="1"/>
            <a:r>
              <a:rPr lang="ru-RU" alt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БЛАГОДАРИМ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631170618"/>
      </p:ext>
    </p:extLst>
  </p:cSld>
  <p:clrMapOvr>
    <a:masterClrMapping/>
  </p:clrMapOvr>
  <p:transition spd="med">
    <p:pull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1960</TotalTime>
  <Words>258</Words>
  <Application>Microsoft Office PowerPoint</Application>
  <PresentationFormat>Произвольный</PresentationFormat>
  <Paragraphs>35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Презентация PowerPoint</vt:lpstr>
      <vt:lpstr>Презентация PowerPoint</vt:lpstr>
      <vt:lpstr>Презентация PowerPoint</vt:lpstr>
      <vt:lpstr>«О мерах по профилактике коррупционных правонарушений при реализации региональных и федеральных проектов по строительству и капитальному ремонту многоквартирных жилых домов и дорог регионального значения в Ненецком автономном округе» </vt:lpstr>
      <vt:lpstr>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Вахмянин Иван Сергеевич</dc:creator>
  <cp:lastModifiedBy>Алексей Валерьевич Янзинов</cp:lastModifiedBy>
  <cp:revision>173</cp:revision>
  <dcterms:created xsi:type="dcterms:W3CDTF">2011-03-10T16:37:18Z</dcterms:created>
  <dcterms:modified xsi:type="dcterms:W3CDTF">2017-09-27T09:29:53Z</dcterms:modified>
</cp:coreProperties>
</file>