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8" r:id="rId1"/>
  </p:sldMasterIdLst>
  <p:notesMasterIdLst>
    <p:notesMasterId r:id="rId8"/>
  </p:notesMasterIdLst>
  <p:sldIdLst>
    <p:sldId id="276" r:id="rId2"/>
    <p:sldId id="267" r:id="rId3"/>
    <p:sldId id="277" r:id="rId4"/>
    <p:sldId id="281" r:id="rId5"/>
    <p:sldId id="287" r:id="rId6"/>
    <p:sldId id="286" r:id="rId7"/>
  </p:sldIdLst>
  <p:sldSz cx="9109075" cy="3671888"/>
  <p:notesSz cx="9144000" cy="6858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174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35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524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7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5874" algn="l" defTabSz="91435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048" algn="l" defTabSz="91435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224" algn="l" defTabSz="91435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398" algn="l" defTabSz="91435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15620" autoAdjust="0"/>
    <p:restoredTop sz="58121" autoAdjust="0"/>
  </p:normalViewPr>
  <p:slideViewPr>
    <p:cSldViewPr>
      <p:cViewPr>
        <p:scale>
          <a:sx n="88" d="100"/>
          <a:sy n="88" d="100"/>
        </p:scale>
        <p:origin x="-2364" y="-1614"/>
      </p:cViewPr>
      <p:guideLst>
        <p:guide orient="horz" pos="1157"/>
        <p:guide pos="287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959A52D-B38D-4524-9E4B-E3C2B2FBDE99}" type="datetimeFigureOut">
              <a:rPr lang="en-US"/>
              <a:pPr>
                <a:defRPr/>
              </a:pPr>
              <a:t>12/15/2017</a:t>
            </a:fld>
            <a:endParaRPr lang="en-US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82713" y="514350"/>
            <a:ext cx="6378575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en-US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672BDCC7-EC1D-4768-82A3-FDC8DD2EE46E}" type="slidenum">
              <a:rPr lang="en-US" altLang="ru-RU"/>
              <a:pPr>
                <a:defRPr/>
              </a:pPr>
              <a:t>‹#›</a:t>
            </a:fld>
            <a:endParaRPr lang="en-US" altLang="ru-RU" dirty="0"/>
          </a:p>
        </p:txBody>
      </p:sp>
    </p:spTree>
    <p:extLst>
      <p:ext uri="{BB962C8B-B14F-4D97-AF65-F5344CB8AC3E}">
        <p14:creationId xmlns:p14="http://schemas.microsoft.com/office/powerpoint/2010/main" val="14890691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74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5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24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7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874" algn="l" defTabSz="91435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048" algn="l" defTabSz="91435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224" algn="l" defTabSz="91435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398" algn="l" defTabSz="91435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0418" y="734378"/>
            <a:ext cx="8198168" cy="979170"/>
          </a:xfrm>
        </p:spPr>
        <p:txBody>
          <a:bodyPr vert="horz" lIns="36517" tIns="0" rIns="36517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3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1224A76-9374-4EB2-BE2C-40F6D597AF43}" type="datetimeFigureOut">
              <a:rPr lang="en-US" smtClean="0"/>
              <a:pPr>
                <a:defRPr/>
              </a:pPr>
              <a:t>12/15/2017</a:t>
            </a:fld>
            <a:endParaRPr lang="en-US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DA1288-7D2E-4B69-B32B-E2263E8727C2}" type="slidenum">
              <a:rPr lang="en-US" altLang="ru-RU" smtClean="0"/>
              <a:pPr>
                <a:defRPr/>
              </a:pPr>
              <a:t>‹#›</a:t>
            </a:fld>
            <a:endParaRPr lang="en-US" alt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66361" y="1783847"/>
            <a:ext cx="6376353" cy="93837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365166" indent="0" algn="ctr">
              <a:buNone/>
            </a:lvl2pPr>
            <a:lvl3pPr marL="730331" indent="0" algn="ctr">
              <a:buNone/>
            </a:lvl3pPr>
            <a:lvl4pPr marL="1095497" indent="0" algn="ctr">
              <a:buNone/>
            </a:lvl4pPr>
            <a:lvl5pPr marL="1460663" indent="0" algn="ctr">
              <a:buNone/>
            </a:lvl5pPr>
            <a:lvl6pPr marL="1825828" indent="0" algn="ctr">
              <a:buNone/>
            </a:lvl6pPr>
            <a:lvl7pPr marL="2190994" indent="0" algn="ctr">
              <a:buNone/>
            </a:lvl7pPr>
            <a:lvl8pPr marL="2556159" indent="0" algn="ctr">
              <a:buNone/>
            </a:lvl8pPr>
            <a:lvl9pPr marL="2921325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04F3B64-20EF-4183-BBB9-C2CE1842E7EF}" type="datetimeFigureOut">
              <a:rPr lang="en-US" smtClean="0"/>
              <a:pPr>
                <a:defRPr/>
              </a:pPr>
              <a:t>12/15/2017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58A0CF-DC9B-4EE1-B81F-9755A7524874}" type="slidenum">
              <a:rPr lang="en-US" altLang="ru-RU" smtClean="0"/>
              <a:pPr>
                <a:defRPr/>
              </a:pPr>
              <a:t>‹#›</a:t>
            </a:fld>
            <a:endParaRPr lang="en-US" altLang="ru-RU" dirty="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04079" y="147046"/>
            <a:ext cx="2049542" cy="3133004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5454" y="147046"/>
            <a:ext cx="5996808" cy="313300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6E08A7-A22F-497C-B0D7-3A4088069C0C}" type="datetimeFigureOut">
              <a:rPr lang="en-US" smtClean="0"/>
              <a:pPr>
                <a:defRPr/>
              </a:pPr>
              <a:t>12/15/2017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93E0B4-A44A-49C4-B6D3-FCFA7B30BAE8}" type="slidenum">
              <a:rPr lang="en-US" altLang="ru-RU" smtClean="0"/>
              <a:pPr>
                <a:defRPr/>
              </a:pPr>
              <a:t>‹#›</a:t>
            </a:fld>
            <a:endParaRPr lang="en-US" altLang="ru-RU" dirty="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1E1FA0A-E20B-4FF2-9BD7-97D92608ABB7}" type="datetimeFigureOut">
              <a:rPr lang="en-US" smtClean="0"/>
              <a:pPr>
                <a:defRPr/>
              </a:pPr>
              <a:t>12/15/2017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D54D9E-4D70-4195-AA0A-C7FF704D5501}" type="slidenum">
              <a:rPr lang="en-US" altLang="ru-RU" smtClean="0"/>
              <a:pPr>
                <a:defRPr/>
              </a:pPr>
              <a:t>‹#›</a:t>
            </a:fld>
            <a:endParaRPr lang="en-US" altLang="ru-RU" dirty="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94088" y="326390"/>
            <a:ext cx="7059533" cy="97917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3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94088" y="1342711"/>
            <a:ext cx="7059533" cy="808325"/>
          </a:xfrm>
        </p:spPr>
        <p:txBody>
          <a:bodyPr anchor="t"/>
          <a:lstStyle>
            <a:lvl1pPr marL="58427" indent="0" algn="l">
              <a:buNone/>
              <a:defRPr sz="1600">
                <a:solidFill>
                  <a:schemeClr val="tx1"/>
                </a:solidFill>
              </a:defRPr>
            </a:lvl1pPr>
            <a:lvl2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8C9E10F-08E9-4858-8535-EA738552FF78}" type="datetimeFigureOut">
              <a:rPr lang="en-US" smtClean="0"/>
              <a:pPr>
                <a:defRPr/>
              </a:pPr>
              <a:t>12/15/2017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894531" y="3435595"/>
            <a:ext cx="759090" cy="195494"/>
          </a:xfrm>
        </p:spPr>
        <p:txBody>
          <a:bodyPr/>
          <a:lstStyle/>
          <a:p>
            <a:pPr>
              <a:defRPr/>
            </a:pPr>
            <a:fld id="{E896C117-C8EE-42B5-AB7F-DB976CF4823B}" type="slidenum">
              <a:rPr lang="en-US" altLang="ru-RU" smtClean="0"/>
              <a:pPr>
                <a:defRPr/>
              </a:pPr>
              <a:t>‹#›</a:t>
            </a:fld>
            <a:endParaRPr lang="en-US" alt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5454" y="856774"/>
            <a:ext cx="4023175" cy="2423276"/>
          </a:xfrm>
        </p:spPr>
        <p:txBody>
          <a:bodyPr/>
          <a:lstStyle>
            <a:lvl1pPr>
              <a:defRPr sz="21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30446" y="856774"/>
            <a:ext cx="4023175" cy="2423276"/>
          </a:xfrm>
        </p:spPr>
        <p:txBody>
          <a:bodyPr/>
          <a:lstStyle>
            <a:lvl1pPr>
              <a:defRPr sz="21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98B557C-2E91-4D1C-B61E-9A3AA7F6E918}" type="datetimeFigureOut">
              <a:rPr lang="en-US" smtClean="0"/>
              <a:pPr>
                <a:defRPr/>
              </a:pPr>
              <a:t>12/15/2017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DE9775-A687-4C23-8428-1A2B5E8DCCF3}" type="slidenum">
              <a:rPr lang="en-US" altLang="ru-RU" smtClean="0"/>
              <a:pPr>
                <a:defRPr/>
              </a:pPr>
              <a:t>‹#›</a:t>
            </a:fld>
            <a:endParaRPr lang="en-US" altLang="ru-RU" dirty="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5454" y="146196"/>
            <a:ext cx="8198168" cy="611981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5454" y="821925"/>
            <a:ext cx="4024757" cy="402037"/>
          </a:xfrm>
        </p:spPr>
        <p:txBody>
          <a:bodyPr anchor="ctr"/>
          <a:lstStyle>
            <a:lvl1pPr marL="0" indent="0">
              <a:buNone/>
              <a:defRPr sz="1900" b="0" cap="all" baseline="0">
                <a:solidFill>
                  <a:schemeClr val="tx1"/>
                </a:solidFill>
              </a:defRPr>
            </a:lvl1pPr>
            <a:lvl2pPr>
              <a:buNone/>
              <a:defRPr sz="1600" b="1"/>
            </a:lvl2pPr>
            <a:lvl3pPr>
              <a:buNone/>
              <a:defRPr sz="1400" b="1"/>
            </a:lvl3pPr>
            <a:lvl4pPr>
              <a:buNone/>
              <a:defRPr sz="1300" b="1"/>
            </a:lvl4pPr>
            <a:lvl5pPr>
              <a:buNone/>
              <a:defRPr sz="13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27284" y="821925"/>
            <a:ext cx="4026338" cy="402037"/>
          </a:xfrm>
        </p:spPr>
        <p:txBody>
          <a:bodyPr anchor="ctr"/>
          <a:lstStyle>
            <a:lvl1pPr marL="0" indent="0">
              <a:buNone/>
              <a:defRPr sz="1900" b="0" cap="all" baseline="0">
                <a:solidFill>
                  <a:schemeClr val="tx1"/>
                </a:solidFill>
              </a:defRPr>
            </a:lvl1pPr>
            <a:lvl2pPr>
              <a:buNone/>
              <a:defRPr sz="1600" b="1"/>
            </a:lvl2pPr>
            <a:lvl3pPr>
              <a:buNone/>
              <a:defRPr sz="1400" b="1"/>
            </a:lvl3pPr>
            <a:lvl4pPr>
              <a:buNone/>
              <a:defRPr sz="1300" b="1"/>
            </a:lvl4pPr>
            <a:lvl5pPr>
              <a:buNone/>
              <a:defRPr sz="13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5454" y="1264762"/>
            <a:ext cx="4024757" cy="2015289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7284" y="1264762"/>
            <a:ext cx="4026338" cy="2015289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E5EE113-EB0D-4C1F-90F9-05C2D9C40C25}" type="datetimeFigureOut">
              <a:rPr lang="en-US" smtClean="0"/>
              <a:pPr>
                <a:defRPr/>
              </a:pPr>
              <a:t>12/15/2017</a:t>
            </a:fld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2B665B-AC70-4054-ADC1-9FB5CDBDD9E8}" type="slidenum">
              <a:rPr lang="en-US" altLang="ru-RU" smtClean="0"/>
              <a:pPr>
                <a:defRPr/>
              </a:pPr>
              <a:t>‹#›</a:t>
            </a:fld>
            <a:endParaRPr lang="en-US" altLang="ru-RU" dirty="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057BDCD-8ABB-4053-A757-072877D98F49}" type="datetimeFigureOut">
              <a:rPr lang="en-US" smtClean="0"/>
              <a:pPr>
                <a:defRPr/>
              </a:pPr>
              <a:t>12/15/2017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0394D0-660F-4386-8368-A01B8D328843}" type="slidenum">
              <a:rPr lang="en-US" altLang="ru-RU" smtClean="0"/>
              <a:pPr>
                <a:defRPr/>
              </a:pPr>
              <a:t>‹#›</a:t>
            </a:fld>
            <a:endParaRPr lang="en-US" altLang="ru-RU" dirty="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E48CCF2-3494-4380-A28F-625A8174CD1E}" type="datetimeFigureOut">
              <a:rPr lang="en-US" smtClean="0"/>
              <a:pPr>
                <a:defRPr/>
              </a:pPr>
              <a:t>12/15/2017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9B2B2D-6D01-4309-95D7-9742FC5973EA}" type="slidenum">
              <a:rPr lang="en-US" altLang="ru-RU" smtClean="0"/>
              <a:pPr>
                <a:defRPr/>
              </a:pPr>
              <a:t>‹#›</a:t>
            </a:fld>
            <a:endParaRPr lang="en-US" altLang="ru-RU" dirty="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5454" y="146196"/>
            <a:ext cx="2996823" cy="622181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18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5454" y="815975"/>
            <a:ext cx="2996823" cy="2464075"/>
          </a:xfrm>
        </p:spPr>
        <p:txBody>
          <a:bodyPr/>
          <a:lstStyle>
            <a:lvl1pPr marL="0" indent="0">
              <a:buNone/>
              <a:defRPr sz="1100"/>
            </a:lvl1pPr>
            <a:lvl2pPr>
              <a:buNone/>
              <a:defRPr sz="1000"/>
            </a:lvl2pPr>
            <a:lvl3pPr>
              <a:buNone/>
              <a:defRPr sz="800"/>
            </a:lvl3pPr>
            <a:lvl4pPr>
              <a:buNone/>
              <a:defRPr sz="700"/>
            </a:lvl4pPr>
            <a:lvl5pPr>
              <a:buNone/>
              <a:defRPr sz="7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61395" y="146196"/>
            <a:ext cx="5092226" cy="3133855"/>
          </a:xfrm>
        </p:spPr>
        <p:txBody>
          <a:bodyPr/>
          <a:lstStyle>
            <a:lvl1pPr>
              <a:defRPr sz="2100"/>
            </a:lvl1pPr>
            <a:lvl2pPr>
              <a:defRPr sz="19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6C274D5-E7B4-43B4-A924-9E60B71B07B4}" type="datetimeFigureOut">
              <a:rPr lang="en-US" smtClean="0"/>
              <a:pPr>
                <a:defRPr/>
              </a:pPr>
              <a:t>12/15/2017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FD53ED-0A25-4B14-BBBE-D770BFE59208}" type="slidenum">
              <a:rPr lang="en-US" altLang="ru-RU" smtClean="0"/>
              <a:pPr>
                <a:defRPr/>
              </a:pPr>
              <a:t>‹#›</a:t>
            </a:fld>
            <a:endParaRPr lang="en-US" altLang="ru-RU" dirty="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1815" y="326390"/>
            <a:ext cx="5465445" cy="279642"/>
          </a:xfrm>
        </p:spPr>
        <p:txBody>
          <a:bodyPr lIns="36517" rIns="36517" bIns="0" anchor="b">
            <a:sp3d prstMaterial="softEdge"/>
          </a:bodyPr>
          <a:lstStyle>
            <a:lvl1pPr algn="ctr">
              <a:buNone/>
              <a:defRPr sz="16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1815" y="980870"/>
            <a:ext cx="5465445" cy="2121535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marL="0" indent="0" algn="l" rtl="0" eaLnBrk="1" latinLnBrk="0" hangingPunct="1">
              <a:buNone/>
              <a:defRPr sz="26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1815" y="624717"/>
            <a:ext cx="5465445" cy="283959"/>
          </a:xfrm>
        </p:spPr>
        <p:txBody>
          <a:bodyPr lIns="36517" tIns="36517" rIns="36517" anchor="t"/>
          <a:lstStyle>
            <a:lvl1pPr marL="0" indent="0" algn="ctr">
              <a:buNone/>
              <a:defRPr sz="1100"/>
            </a:lvl1pPr>
            <a:lvl2pPr>
              <a:defRPr sz="10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0B2354B-9540-433E-893E-2C55B9174D97}" type="datetimeFigureOut">
              <a:rPr lang="en-US" smtClean="0"/>
              <a:pPr>
                <a:defRPr/>
              </a:pPr>
              <a:t>12/15/2017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0F594A-F493-4E91-AAE4-69197628E03F}" type="slidenum">
              <a:rPr lang="en-US" altLang="ru-RU" smtClean="0"/>
              <a:pPr>
                <a:defRPr/>
              </a:pPr>
              <a:t>‹#›</a:t>
            </a:fld>
            <a:endParaRPr lang="en-US" altLang="ru-RU" dirty="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5454" y="147046"/>
            <a:ext cx="8198168" cy="611981"/>
          </a:xfrm>
          <a:prstGeom prst="rect">
            <a:avLst/>
          </a:prstGeom>
        </p:spPr>
        <p:txBody>
          <a:bodyPr vert="horz" lIns="73033" tIns="36517" rIns="73033" bIns="36517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5454" y="856774"/>
            <a:ext cx="8198168" cy="2521363"/>
          </a:xfrm>
          <a:prstGeom prst="rect">
            <a:avLst/>
          </a:prstGeom>
        </p:spPr>
        <p:txBody>
          <a:bodyPr vert="horz" lIns="73033" tIns="36517" rIns="73033" bIns="36517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5454" y="3435595"/>
            <a:ext cx="2125451" cy="195494"/>
          </a:xfrm>
          <a:prstGeom prst="rect">
            <a:avLst/>
          </a:prstGeom>
        </p:spPr>
        <p:txBody>
          <a:bodyPr vert="horz" lIns="73033" tIns="36517" rIns="73033" bIns="36517" anchor="b"/>
          <a:lstStyle>
            <a:lvl1pPr algn="l" eaLnBrk="1" latinLnBrk="0" hangingPunct="1">
              <a:defRPr kumimoji="0" sz="10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5081B8DD-A0EF-41BF-B0D6-638F687CD3E2}" type="datetimeFigureOut">
              <a:rPr lang="en-US" smtClean="0"/>
              <a:pPr>
                <a:defRPr/>
              </a:pPr>
              <a:t>12/15/2017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12268" y="3435595"/>
            <a:ext cx="2884540" cy="195494"/>
          </a:xfrm>
          <a:prstGeom prst="rect">
            <a:avLst/>
          </a:prstGeom>
        </p:spPr>
        <p:txBody>
          <a:bodyPr vert="horz" lIns="73033" tIns="36517" rIns="73033" bIns="36517" anchor="b"/>
          <a:lstStyle>
            <a:lvl1pPr algn="ctr" eaLnBrk="1" latinLnBrk="0" hangingPunct="1">
              <a:defRPr kumimoji="0" sz="10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894531" y="3435595"/>
            <a:ext cx="759090" cy="195494"/>
          </a:xfrm>
          <a:prstGeom prst="rect">
            <a:avLst/>
          </a:prstGeom>
        </p:spPr>
        <p:txBody>
          <a:bodyPr vert="horz" lIns="0" tIns="36517" rIns="0" bIns="36517" anchor="b"/>
          <a:lstStyle>
            <a:lvl1pPr algn="r" eaLnBrk="1" latinLnBrk="0" hangingPunct="1">
              <a:defRPr kumimoji="0" sz="10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442C5532-02A7-4740-ABA9-63AF50E8AD3B}" type="slidenum">
              <a:rPr lang="en-US" altLang="ru-RU" smtClean="0"/>
              <a:pPr>
                <a:defRPr/>
              </a:pPr>
              <a:t>‹#›</a:t>
            </a:fld>
            <a:endParaRPr lang="en-US" alt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transition spd="med">
    <p:pull/>
  </p:transition>
  <p:timing>
    <p:tnLst>
      <p:par>
        <p:cTn id="1" dur="indefinite" restart="never" nodeType="tmRoot"/>
      </p:par>
    </p:tnLst>
  </p:timing>
  <p:txStyles>
    <p:titleStyle>
      <a:lvl1pPr algn="ctr" rtl="0" eaLnBrk="1" latinLnBrk="0" hangingPunct="1">
        <a:spcBef>
          <a:spcPct val="0"/>
        </a:spcBef>
        <a:buNone/>
        <a:defRPr kumimoji="0" sz="33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38199" indent="-328649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93815" indent="-226403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05611" indent="-182583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80890" indent="-146066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34260" indent="-146066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409539" indent="-146066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570212" indent="-146066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0885" indent="-146066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100" kern="1200">
          <a:solidFill>
            <a:schemeClr val="tx1"/>
          </a:solidFill>
          <a:latin typeface="+mn-lt"/>
          <a:ea typeface="+mn-ea"/>
          <a:cs typeface="+mn-cs"/>
        </a:defRPr>
      </a:lvl8pPr>
      <a:lvl9pPr marL="1891558" indent="-146066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1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6516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73033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9549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46066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82582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19099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55615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92132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2" y="3021013"/>
            <a:ext cx="9109075" cy="650875"/>
          </a:xfrm>
          <a:prstGeom prst="rect">
            <a:avLst/>
          </a:prstGeom>
          <a:gradFill rotWithShape="1">
            <a:gsLst>
              <a:gs pos="0">
                <a:srgbClr val="FEFAE2"/>
              </a:gs>
              <a:gs pos="100000">
                <a:srgbClr val="BFBCAA"/>
              </a:gs>
            </a:gsLst>
            <a:lin ang="2700000" scaled="1"/>
          </a:gradFill>
          <a:ln w="9525" algn="ctr">
            <a:noFill/>
            <a:miter lim="800000"/>
            <a:headEnd/>
            <a:tailEnd/>
          </a:ln>
          <a:effectLst>
            <a:outerShdw dist="45791" dir="3378596" algn="ctr" rotWithShape="0">
              <a:srgbClr val="003366">
                <a:alpha val="50000"/>
              </a:srgbClr>
            </a:outerShdw>
          </a:effectLst>
        </p:spPr>
        <p:txBody>
          <a:bodyPr lIns="359980" tIns="45717" rIns="53998" bIns="45717"/>
          <a:lstStyle/>
          <a:p>
            <a:pPr indent="93657" algn="ctr" eaLnBrk="1" fontAlgn="auto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2400" b="1" i="1" dirty="0">
              <a:solidFill>
                <a:srgbClr val="29527B"/>
              </a:solidFill>
              <a:latin typeface="Century Gothic" pitchFamily="34" charset="0"/>
              <a:cs typeface="+mn-cs"/>
            </a:endParaRPr>
          </a:p>
        </p:txBody>
      </p:sp>
      <p:sp>
        <p:nvSpPr>
          <p:cNvPr id="2051" name="Line 4"/>
          <p:cNvSpPr>
            <a:spLocks noChangeShapeType="1"/>
          </p:cNvSpPr>
          <p:nvPr/>
        </p:nvSpPr>
        <p:spPr bwMode="auto">
          <a:xfrm>
            <a:off x="3175" y="879475"/>
            <a:ext cx="9105900" cy="0"/>
          </a:xfrm>
          <a:prstGeom prst="line">
            <a:avLst/>
          </a:prstGeom>
          <a:noFill/>
          <a:ln w="57150" cmpd="thickThin">
            <a:solidFill>
              <a:schemeClr val="bg1"/>
            </a:solidFill>
            <a:round/>
            <a:headEnd/>
            <a:tailEnd/>
          </a:ln>
        </p:spPr>
        <p:txBody>
          <a:bodyPr lIns="91435" tIns="45717" rIns="91435" bIns="45717"/>
          <a:lstStyle/>
          <a:p>
            <a:endParaRPr lang="ru-RU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2" y="1122364"/>
            <a:ext cx="9109075" cy="1191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5" tIns="45717" rIns="91435" bIns="45717">
            <a:spAutoFit/>
          </a:bodyPr>
          <a:lstStyle/>
          <a:p>
            <a:pPr algn="ctr" eaLnBrk="1" fontAlgn="auto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8E39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itchFamily="34" charset="0"/>
                <a:cs typeface="+mn-cs"/>
              </a:rPr>
              <a:t>Заседание Комиссии по координации работы по противодействию коррупции в Ненецком автономном округе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782638" y="114301"/>
            <a:ext cx="7210425" cy="327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5" tIns="45717" rIns="91435" bIns="45717">
            <a:spAutoFit/>
          </a:bodyPr>
          <a:lstStyle/>
          <a:p>
            <a:pPr eaLnBrk="1" fontAlgn="auto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entury Gothic" pitchFamily="34" charset="0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715485" y="3115619"/>
            <a:ext cx="3344730" cy="461659"/>
          </a:xfrm>
          <a:prstGeom prst="rect">
            <a:avLst/>
          </a:prstGeom>
          <a:noFill/>
        </p:spPr>
        <p:txBody>
          <a:bodyPr lIns="91435" tIns="45717" rIns="91435" bIns="45717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18 </a:t>
            </a:r>
            <a:r>
              <a:rPr lang="ru-RU" sz="1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декабря </a:t>
            </a:r>
            <a:r>
              <a:rPr lang="ru-RU" sz="12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2017 года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г. Нарьян-Мар</a:t>
            </a:r>
          </a:p>
        </p:txBody>
      </p:sp>
      <p:pic>
        <p:nvPicPr>
          <p:cNvPr id="2055" name="Picture 2" descr="H:\Нарьн-Мар\Символы НАО\gerb_nao_big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" y="15875"/>
            <a:ext cx="682625" cy="86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31"/>
          <p:cNvSpPr>
            <a:spLocks noChangeArrowheads="1"/>
          </p:cNvSpPr>
          <p:nvPr/>
        </p:nvSpPr>
        <p:spPr bwMode="auto">
          <a:xfrm>
            <a:off x="2" y="0"/>
            <a:ext cx="9109075" cy="46038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shade val="66275"/>
                  <a:invGamma/>
                </a:schemeClr>
              </a:gs>
            </a:gsLst>
            <a:lin ang="2700000" scaled="1"/>
          </a:gradFill>
          <a:ln w="57150">
            <a:noFill/>
            <a:miter lim="800000"/>
            <a:headEnd/>
            <a:tailEnd/>
          </a:ln>
          <a:effectLst/>
        </p:spPr>
        <p:txBody>
          <a:bodyPr lIns="91435" tIns="45717" rIns="91435" bIns="45717" anchor="ctr"/>
          <a:lstStyle/>
          <a:p>
            <a:pPr algn="ctr" eaLnBrk="1" fontAlgn="auto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600" b="1" dirty="0">
              <a:solidFill>
                <a:srgbClr val="003366"/>
              </a:solidFill>
              <a:latin typeface="Century Gothic" pitchFamily="34" charset="0"/>
              <a:cs typeface="+mn-cs"/>
            </a:endParaRPr>
          </a:p>
        </p:txBody>
      </p:sp>
      <p:sp>
        <p:nvSpPr>
          <p:cNvPr id="3075" name="Line 4"/>
          <p:cNvSpPr>
            <a:spLocks noChangeShapeType="1"/>
          </p:cNvSpPr>
          <p:nvPr/>
        </p:nvSpPr>
        <p:spPr bwMode="auto">
          <a:xfrm>
            <a:off x="2" y="4824413"/>
            <a:ext cx="9105900" cy="0"/>
          </a:xfrm>
          <a:prstGeom prst="line">
            <a:avLst/>
          </a:prstGeom>
          <a:noFill/>
          <a:ln w="57150" cmpd="thickThin">
            <a:solidFill>
              <a:schemeClr val="bg1"/>
            </a:solidFill>
            <a:round/>
            <a:headEnd/>
            <a:tailEnd/>
          </a:ln>
        </p:spPr>
        <p:txBody>
          <a:bodyPr lIns="91435" tIns="45717" rIns="91435" bIns="45717"/>
          <a:lstStyle/>
          <a:p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6347864" y="210495"/>
            <a:ext cx="2654121" cy="338548"/>
          </a:xfrm>
          <a:prstGeom prst="rect">
            <a:avLst/>
          </a:prstGeom>
          <a:solidFill>
            <a:schemeClr val="tx2">
              <a:lumMod val="40000"/>
              <a:lumOff val="60000"/>
              <a:alpha val="52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lIns="91435" tIns="45717" rIns="91435" bIns="45717">
            <a:spAutoFit/>
          </a:bodyPr>
          <a:lstStyle/>
          <a:p>
            <a:pPr algn="ctr" eaLnBrk="1" hangingPunct="1">
              <a:defRPr/>
            </a:pPr>
            <a:r>
              <a:rPr lang="ru-RU" sz="16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entury Gothic" pitchFamily="34" charset="0"/>
              </a:rPr>
              <a:t>Вопрос № 1</a:t>
            </a:r>
          </a:p>
        </p:txBody>
      </p:sp>
      <p:sp>
        <p:nvSpPr>
          <p:cNvPr id="3077" name="TextBox 24"/>
          <p:cNvSpPr txBox="1">
            <a:spLocks noChangeArrowheads="1"/>
          </p:cNvSpPr>
          <p:nvPr/>
        </p:nvSpPr>
        <p:spPr bwMode="auto">
          <a:xfrm>
            <a:off x="679452" y="566739"/>
            <a:ext cx="8123559" cy="1323433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1435" tIns="45717" rIns="91435" bIns="4571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lvl="0" algn="ctr" eaLnBrk="1" hangingPunct="1">
              <a:defRPr/>
            </a:pPr>
            <a:r>
              <a:rPr lang="ru-RU" altLang="ru-RU" sz="1600" b="1" dirty="0">
                <a:solidFill>
                  <a:schemeClr val="bg1"/>
                </a:solidFill>
                <a:latin typeface="+mj-lt"/>
              </a:rPr>
              <a:t>«Анализ эффективности организации и осуществления закупок товаров, работ, услуг для обеспечения государственных и муниципальных нужд. Выработка дополнительных мер по предотвращению нарушений законодательства Российской Федерации в сфере закупок товаров, работ, </a:t>
            </a:r>
            <a:r>
              <a:rPr lang="ru-RU" altLang="ru-RU" sz="1600" b="1" dirty="0" smtClean="0">
                <a:solidFill>
                  <a:schemeClr val="bg1"/>
                </a:solidFill>
                <a:latin typeface="+mj-lt"/>
              </a:rPr>
              <a:t>услуг </a:t>
            </a:r>
            <a:r>
              <a:rPr lang="ru-RU" altLang="ru-RU" sz="1600" b="1" dirty="0">
                <a:solidFill>
                  <a:schemeClr val="bg1"/>
                </a:solidFill>
                <a:latin typeface="+mj-lt"/>
              </a:rPr>
              <a:t>для обеспечения государственных и муниципальных нужд»</a:t>
            </a:r>
          </a:p>
        </p:txBody>
      </p:sp>
      <p:pic>
        <p:nvPicPr>
          <p:cNvPr id="3078" name="Picture 2" descr="H:\Нарьн-Мар\Символы НАО\gerb_nao_big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" y="100013"/>
            <a:ext cx="682625" cy="86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24"/>
          <p:cNvSpPr txBox="1">
            <a:spLocks noChangeArrowheads="1"/>
          </p:cNvSpPr>
          <p:nvPr/>
        </p:nvSpPr>
        <p:spPr bwMode="auto">
          <a:xfrm>
            <a:off x="2" y="2136393"/>
            <a:ext cx="9001983" cy="3257296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1435" tIns="45717" rIns="91435" bIns="4571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eaLnBrk="1" hangingPunct="1">
              <a:spcAft>
                <a:spcPts val="0"/>
              </a:spcAft>
              <a:defRPr/>
            </a:pPr>
            <a:endParaRPr lang="ru-RU" altLang="ru-RU" sz="1100" u="sng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spcAft>
                <a:spcPts val="0"/>
              </a:spcAft>
              <a:defRPr/>
            </a:pPr>
            <a:r>
              <a:rPr lang="ru-RU" altLang="ru-RU" sz="1100" u="sng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Докладчики</a:t>
            </a:r>
            <a:r>
              <a:rPr lang="ru-RU" altLang="ru-RU" sz="1100" u="sng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  <a:defRPr/>
            </a:pPr>
            <a:r>
              <a:rPr lang="ru-RU" sz="1000" b="1" dirty="0" err="1">
                <a:solidFill>
                  <a:schemeClr val="bg1"/>
                </a:solidFill>
              </a:rPr>
              <a:t>Полугрудов</a:t>
            </a:r>
            <a:r>
              <a:rPr lang="ru-RU" sz="1000" b="1" dirty="0">
                <a:solidFill>
                  <a:schemeClr val="bg1"/>
                </a:solidFill>
              </a:rPr>
              <a:t> А.В. – </a:t>
            </a:r>
            <a:r>
              <a:rPr lang="ru-RU" sz="1000" dirty="0">
                <a:solidFill>
                  <a:schemeClr val="bg1"/>
                </a:solidFill>
              </a:rPr>
              <a:t>начальник Управления государственного заказа Ненецкого автономного округа;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  <a:defRPr/>
            </a:pPr>
            <a:r>
              <a:rPr lang="ru-RU" sz="1000" b="1" dirty="0">
                <a:solidFill>
                  <a:schemeClr val="bg1"/>
                </a:solidFill>
              </a:rPr>
              <a:t>Белоконь И.В. – </a:t>
            </a:r>
            <a:r>
              <a:rPr lang="ru-RU" sz="1000" dirty="0">
                <a:solidFill>
                  <a:schemeClr val="bg1"/>
                </a:solidFill>
              </a:rPr>
              <a:t>руководитель Управления Федеральной антимонопольной службы по Ненецкому автономному округу;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  <a:defRPr/>
            </a:pPr>
            <a:r>
              <a:rPr lang="ru-RU" sz="1000" b="1" dirty="0" err="1">
                <a:solidFill>
                  <a:schemeClr val="bg1"/>
                </a:solidFill>
              </a:rPr>
              <a:t>Сопочкина</a:t>
            </a:r>
            <a:r>
              <a:rPr lang="ru-RU" sz="1000" b="1" dirty="0">
                <a:solidFill>
                  <a:schemeClr val="bg1"/>
                </a:solidFill>
              </a:rPr>
              <a:t> Е.Г. – </a:t>
            </a:r>
            <a:r>
              <a:rPr lang="ru-RU" sz="1000" dirty="0">
                <a:solidFill>
                  <a:schemeClr val="bg1"/>
                </a:solidFill>
              </a:rPr>
              <a:t>председатель Счетной палаты Ненецкого автономного округа;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  <a:defRPr/>
            </a:pPr>
            <a:r>
              <a:rPr lang="ru-RU" sz="1000" b="1" dirty="0">
                <a:solidFill>
                  <a:schemeClr val="bg1"/>
                </a:solidFill>
              </a:rPr>
              <a:t>Гущина Л.В. </a:t>
            </a:r>
            <a:r>
              <a:rPr lang="ru-RU" sz="1000" dirty="0">
                <a:solidFill>
                  <a:schemeClr val="bg1"/>
                </a:solidFill>
              </a:rPr>
              <a:t>– заместитель руководителя Аппарата Администрации Ненецкого автономного округа – председатель контрольно-ревизионного комитета.</a:t>
            </a:r>
          </a:p>
          <a:p>
            <a:pPr algn="just">
              <a:spcAft>
                <a:spcPts val="800"/>
              </a:spcAft>
              <a:defRPr/>
            </a:pPr>
            <a:endParaRPr lang="ru-RU" sz="1000" dirty="0">
              <a:solidFill>
                <a:schemeClr val="bg1"/>
              </a:solidFill>
            </a:endParaRPr>
          </a:p>
          <a:p>
            <a:pPr algn="just">
              <a:spcAft>
                <a:spcPts val="800"/>
              </a:spcAft>
              <a:defRPr/>
            </a:pPr>
            <a:endParaRPr lang="ru-RU" dirty="0">
              <a:solidFill>
                <a:schemeClr val="bg1"/>
              </a:solidFill>
            </a:endParaRPr>
          </a:p>
          <a:p>
            <a:pPr algn="just">
              <a:spcAft>
                <a:spcPts val="800"/>
              </a:spcAft>
              <a:defRPr/>
            </a:pPr>
            <a:endParaRPr lang="ru-RU" dirty="0">
              <a:solidFill>
                <a:schemeClr val="bg1"/>
              </a:solidFill>
            </a:endParaRPr>
          </a:p>
          <a:p>
            <a:pPr algn="just">
              <a:spcAft>
                <a:spcPts val="800"/>
              </a:spcAft>
              <a:defRPr/>
            </a:pPr>
            <a:endParaRPr lang="ru-RU" dirty="0">
              <a:solidFill>
                <a:schemeClr val="bg1"/>
              </a:solidFill>
            </a:endParaRPr>
          </a:p>
          <a:p>
            <a:pPr algn="just">
              <a:spcAft>
                <a:spcPts val="800"/>
              </a:spcAft>
              <a:defRPr/>
            </a:pP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31"/>
          <p:cNvSpPr>
            <a:spLocks noChangeArrowheads="1"/>
          </p:cNvSpPr>
          <p:nvPr/>
        </p:nvSpPr>
        <p:spPr bwMode="auto">
          <a:xfrm>
            <a:off x="2" y="0"/>
            <a:ext cx="9109075" cy="46038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shade val="66275"/>
                  <a:invGamma/>
                </a:schemeClr>
              </a:gs>
            </a:gsLst>
            <a:lin ang="2700000" scaled="1"/>
          </a:gradFill>
          <a:ln w="57150">
            <a:noFill/>
            <a:miter lim="800000"/>
            <a:headEnd/>
            <a:tailEnd/>
          </a:ln>
          <a:effectLst/>
        </p:spPr>
        <p:txBody>
          <a:bodyPr lIns="91435" tIns="45717" rIns="91435" bIns="45717" anchor="ctr"/>
          <a:lstStyle/>
          <a:p>
            <a:pPr algn="ctr" eaLnBrk="1" fontAlgn="auto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600" b="1" dirty="0">
              <a:solidFill>
                <a:srgbClr val="003366"/>
              </a:solidFill>
              <a:latin typeface="Century Gothic" pitchFamily="34" charset="0"/>
              <a:cs typeface="+mn-cs"/>
            </a:endParaRPr>
          </a:p>
        </p:txBody>
      </p:sp>
      <p:sp>
        <p:nvSpPr>
          <p:cNvPr id="4099" name="Line 4"/>
          <p:cNvSpPr>
            <a:spLocks noChangeShapeType="1"/>
          </p:cNvSpPr>
          <p:nvPr/>
        </p:nvSpPr>
        <p:spPr bwMode="auto">
          <a:xfrm>
            <a:off x="2" y="4824413"/>
            <a:ext cx="9105900" cy="0"/>
          </a:xfrm>
          <a:prstGeom prst="line">
            <a:avLst/>
          </a:prstGeom>
          <a:noFill/>
          <a:ln w="57150" cmpd="thickThin">
            <a:solidFill>
              <a:schemeClr val="bg1"/>
            </a:solidFill>
            <a:round/>
            <a:headEnd/>
            <a:tailEnd/>
          </a:ln>
        </p:spPr>
        <p:txBody>
          <a:bodyPr lIns="91435" tIns="45717" rIns="91435" bIns="45717"/>
          <a:lstStyle/>
          <a:p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6315865" y="49704"/>
            <a:ext cx="2654121" cy="338548"/>
          </a:xfrm>
          <a:prstGeom prst="rect">
            <a:avLst/>
          </a:prstGeom>
          <a:solidFill>
            <a:schemeClr val="tx2">
              <a:lumMod val="40000"/>
              <a:lumOff val="60000"/>
              <a:alpha val="52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lIns="91435" tIns="45717" rIns="91435" bIns="45717">
            <a:spAutoFit/>
          </a:bodyPr>
          <a:lstStyle/>
          <a:p>
            <a:pPr algn="ctr" eaLnBrk="1" hangingPunct="1">
              <a:defRPr/>
            </a:pPr>
            <a:r>
              <a:rPr lang="ru-RU" sz="16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entury Gothic" pitchFamily="34" charset="0"/>
              </a:rPr>
              <a:t>Вопрос № 2</a:t>
            </a:r>
          </a:p>
        </p:txBody>
      </p:sp>
      <p:sp>
        <p:nvSpPr>
          <p:cNvPr id="3077" name="TextBox 24"/>
          <p:cNvSpPr txBox="1">
            <a:spLocks noChangeArrowheads="1"/>
          </p:cNvSpPr>
          <p:nvPr/>
        </p:nvSpPr>
        <p:spPr bwMode="auto">
          <a:xfrm>
            <a:off x="709518" y="373733"/>
            <a:ext cx="8192392" cy="83099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1435" tIns="45717" rIns="91435" bIns="4571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1600" b="1" dirty="0" smtClean="0">
                <a:solidFill>
                  <a:schemeClr val="bg1"/>
                </a:solidFill>
                <a:latin typeface="+mj-lt"/>
              </a:rPr>
              <a:t>«</a:t>
            </a:r>
            <a:r>
              <a:rPr lang="ru-RU" sz="1600" b="1" dirty="0">
                <a:solidFill>
                  <a:schemeClr val="bg1"/>
                </a:solidFill>
              </a:rPr>
              <a:t>Выявление и устранение фактов коррупции в сфере регулирования земельных и имущественных правоотношений. Анализ основных схем совершения данных правонарушений, пути решения </a:t>
            </a:r>
            <a:r>
              <a:rPr lang="ru-RU" sz="1600" b="1" dirty="0" smtClean="0">
                <a:solidFill>
                  <a:schemeClr val="bg1"/>
                </a:solidFill>
              </a:rPr>
              <a:t>проблемы</a:t>
            </a:r>
            <a:r>
              <a:rPr lang="ru-RU" sz="1600" b="1" dirty="0" smtClean="0">
                <a:solidFill>
                  <a:schemeClr val="bg1"/>
                </a:solidFill>
                <a:latin typeface="+mj-lt"/>
              </a:rPr>
              <a:t>» </a:t>
            </a:r>
            <a:endParaRPr lang="ru-RU" altLang="ru-RU" sz="1600" b="1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4102" name="Picture 2" descr="H:\Нарьн-Мар\Символы НАО\gerb_nao_big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" y="100013"/>
            <a:ext cx="682625" cy="86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24"/>
          <p:cNvSpPr txBox="1">
            <a:spLocks noChangeArrowheads="1"/>
          </p:cNvSpPr>
          <p:nvPr/>
        </p:nvSpPr>
        <p:spPr bwMode="auto">
          <a:xfrm>
            <a:off x="118421" y="1109255"/>
            <a:ext cx="8782050" cy="1446544"/>
          </a:xfrm>
          <a:prstGeom prst="rect">
            <a:avLst/>
          </a:prstGeom>
          <a:noFill/>
          <a:ln>
            <a:noFill/>
          </a:ln>
          <a:extLst/>
        </p:spPr>
        <p:txBody>
          <a:bodyPr lIns="91435" tIns="45717" rIns="91435" bIns="4571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eaLnBrk="1" hangingPunct="1">
              <a:spcAft>
                <a:spcPts val="0"/>
              </a:spcAft>
              <a:defRPr/>
            </a:pPr>
            <a:r>
              <a:rPr lang="ru-RU" altLang="ru-RU" sz="1100" u="sng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Докладчики:</a:t>
            </a:r>
          </a:p>
          <a:p>
            <a:pPr algn="just" eaLnBrk="1" hangingPunct="1">
              <a:spcAft>
                <a:spcPts val="0"/>
              </a:spcAft>
              <a:defRPr/>
            </a:pPr>
            <a:r>
              <a:rPr lang="ru-RU" altLang="ru-RU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Голговская А.В. </a:t>
            </a:r>
            <a:r>
              <a:rPr lang="ru-RU" altLang="ru-RU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начальник Управления имущественных и земельных отношений Ненецкого автономного округа;</a:t>
            </a:r>
          </a:p>
          <a:p>
            <a:pPr algn="just" eaLnBrk="1" hangingPunct="1">
              <a:spcAft>
                <a:spcPts val="0"/>
              </a:spcAft>
              <a:defRPr/>
            </a:pPr>
            <a:r>
              <a:rPr lang="ru-RU" altLang="ru-RU" sz="11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Пучинин</a:t>
            </a:r>
            <a:r>
              <a:rPr lang="ru-RU" altLang="ru-RU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А.В. </a:t>
            </a:r>
            <a:r>
              <a:rPr lang="ru-RU" altLang="ru-RU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начальник Нарьян-Марского межрайонного следственного отдела следственного управления Следственного комитета Российской Федерации по Архангельской области и Ненецкому автономного округу.</a:t>
            </a:r>
          </a:p>
          <a:p>
            <a:pPr algn="just" eaLnBrk="1" hangingPunct="1">
              <a:spcAft>
                <a:spcPts val="0"/>
              </a:spcAft>
              <a:defRPr/>
            </a:pPr>
            <a:endParaRPr lang="ru-RU" altLang="ru-RU" sz="1100" u="sng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spcAft>
                <a:spcPts val="0"/>
              </a:spcAft>
              <a:defRPr/>
            </a:pPr>
            <a:endParaRPr lang="ru-RU" altLang="ru-RU" sz="1100" u="sng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spcAft>
                <a:spcPts val="0"/>
              </a:spcAft>
              <a:defRPr/>
            </a:pPr>
            <a:endParaRPr lang="ru-RU" altLang="ru-RU" sz="1100" u="sng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spcAft>
                <a:spcPts val="0"/>
              </a:spcAft>
              <a:defRPr/>
            </a:pPr>
            <a:endParaRPr lang="ru-RU" altLang="ru-RU" sz="1100" u="sng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31"/>
          <p:cNvSpPr>
            <a:spLocks noChangeArrowheads="1"/>
          </p:cNvSpPr>
          <p:nvPr/>
        </p:nvSpPr>
        <p:spPr bwMode="auto">
          <a:xfrm flipV="1">
            <a:off x="2" y="-134938"/>
            <a:ext cx="9109075" cy="134938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shade val="66275"/>
                  <a:invGamma/>
                </a:schemeClr>
              </a:gs>
            </a:gsLst>
            <a:lin ang="2700000" scaled="1"/>
          </a:gradFill>
          <a:ln w="57150">
            <a:noFill/>
            <a:miter lim="800000"/>
            <a:headEnd/>
            <a:tailEnd/>
          </a:ln>
          <a:effectLst/>
        </p:spPr>
        <p:txBody>
          <a:bodyPr lIns="91435" tIns="45717" rIns="91435" bIns="45717" anchor="ctr"/>
          <a:lstStyle/>
          <a:p>
            <a:pPr algn="ctr" eaLnBrk="1" fontAlgn="auto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600" b="1" dirty="0">
              <a:solidFill>
                <a:srgbClr val="003366"/>
              </a:solidFill>
              <a:latin typeface="Century Gothic" pitchFamily="34" charset="0"/>
              <a:cs typeface="+mn-cs"/>
            </a:endParaRPr>
          </a:p>
        </p:txBody>
      </p:sp>
      <p:sp>
        <p:nvSpPr>
          <p:cNvPr id="5123" name="Line 4"/>
          <p:cNvSpPr>
            <a:spLocks noChangeShapeType="1"/>
          </p:cNvSpPr>
          <p:nvPr/>
        </p:nvSpPr>
        <p:spPr bwMode="auto">
          <a:xfrm>
            <a:off x="2" y="4824413"/>
            <a:ext cx="9105900" cy="0"/>
          </a:xfrm>
          <a:prstGeom prst="line">
            <a:avLst/>
          </a:prstGeom>
          <a:noFill/>
          <a:ln w="57150" cmpd="thickThin">
            <a:solidFill>
              <a:schemeClr val="bg1"/>
            </a:solidFill>
            <a:round/>
            <a:headEnd/>
            <a:tailEnd/>
          </a:ln>
        </p:spPr>
        <p:txBody>
          <a:bodyPr lIns="91435" tIns="45717" rIns="91435" bIns="45717"/>
          <a:lstStyle/>
          <a:p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6323438" y="-7219"/>
            <a:ext cx="2654121" cy="338548"/>
          </a:xfrm>
          <a:prstGeom prst="rect">
            <a:avLst/>
          </a:prstGeom>
          <a:solidFill>
            <a:schemeClr val="tx2">
              <a:lumMod val="40000"/>
              <a:lumOff val="60000"/>
              <a:alpha val="52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lIns="91435" tIns="45717" rIns="91435" bIns="45717">
            <a:spAutoFit/>
          </a:bodyPr>
          <a:lstStyle/>
          <a:p>
            <a:pPr algn="ctr" eaLnBrk="1" hangingPunct="1">
              <a:defRPr/>
            </a:pPr>
            <a:r>
              <a:rPr lang="ru-RU" sz="16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entury Gothic" pitchFamily="34" charset="0"/>
              </a:rPr>
              <a:t>Вопрос № 3</a:t>
            </a:r>
          </a:p>
        </p:txBody>
      </p:sp>
      <p:pic>
        <p:nvPicPr>
          <p:cNvPr id="5125" name="Picture 2" descr="H:\Нарьн-Мар\Символы НАО\gerb_nao_big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" y="100013"/>
            <a:ext cx="682625" cy="86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6" name="TextBox 24"/>
          <p:cNvSpPr txBox="1">
            <a:spLocks noChangeArrowheads="1"/>
          </p:cNvSpPr>
          <p:nvPr/>
        </p:nvSpPr>
        <p:spPr bwMode="auto">
          <a:xfrm>
            <a:off x="49478" y="1475904"/>
            <a:ext cx="8782050" cy="90793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1435" tIns="45717" rIns="91435" bIns="45717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ru-RU" altLang="ru-RU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altLang="ru-RU" sz="1100" u="sng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Докладчики:</a:t>
            </a:r>
          </a:p>
          <a:p>
            <a:pPr lvl="0" algn="just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ru-RU" sz="1000" b="1" dirty="0">
                <a:solidFill>
                  <a:prstClr val="black"/>
                </a:solidFill>
                <a:latin typeface="Arial" charset="0"/>
              </a:rPr>
              <a:t>Вавилов Д.А. </a:t>
            </a:r>
            <a:r>
              <a:rPr lang="ru-RU" sz="1000" dirty="0">
                <a:solidFill>
                  <a:prstClr val="black"/>
                </a:solidFill>
                <a:latin typeface="Arial" charset="0"/>
              </a:rPr>
              <a:t>– начальник сектора противодействия коррупции управления государственной гражданской службы и кадров Аппарата Администрации Ненецкого автономного округа.</a:t>
            </a:r>
            <a:endParaRPr lang="ru-RU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2627" y="330099"/>
            <a:ext cx="8136903" cy="1289822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1600" dirty="0">
                <a:solidFill>
                  <a:schemeClr val="bg1"/>
                </a:solidFill>
                <a:effectLst/>
                <a:cs typeface="Arial" pitchFamily="34" charset="0"/>
              </a:rPr>
              <a:t>«Итоги реализации решений, принятых на заседаниях Комиссии по координации работы по противодействию коррупции в Ненецком автономном округе в </a:t>
            </a:r>
            <a:r>
              <a:rPr lang="ru-RU" sz="1600" dirty="0" smtClean="0">
                <a:solidFill>
                  <a:schemeClr val="bg1"/>
                </a:solidFill>
                <a:effectLst/>
                <a:cs typeface="Arial" pitchFamily="34" charset="0"/>
              </a:rPr>
              <a:t>2017году»</a:t>
            </a:r>
            <a:r>
              <a:rPr lang="ru-RU" sz="1600" dirty="0">
                <a:solidFill>
                  <a:schemeClr val="bg1"/>
                </a:solidFill>
                <a:effectLst/>
                <a:cs typeface="Arial" pitchFamily="34" charset="0"/>
              </a:rPr>
              <a:t/>
            </a:r>
            <a:br>
              <a:rPr lang="ru-RU" sz="1600" dirty="0">
                <a:solidFill>
                  <a:schemeClr val="bg1"/>
                </a:solidFill>
                <a:effectLst/>
                <a:cs typeface="Arial" pitchFamily="34" charset="0"/>
              </a:rPr>
            </a:br>
            <a:endParaRPr lang="ru-RU" sz="1600" dirty="0">
              <a:solidFill>
                <a:schemeClr val="bg1"/>
              </a:solidFill>
              <a:effectLst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300769" y="3667"/>
            <a:ext cx="2654121" cy="338548"/>
          </a:xfrm>
          <a:prstGeom prst="rect">
            <a:avLst/>
          </a:prstGeom>
          <a:solidFill>
            <a:schemeClr val="tx2">
              <a:lumMod val="40000"/>
              <a:lumOff val="60000"/>
              <a:alpha val="52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lIns="91435" tIns="45717" rIns="91435" bIns="45717">
            <a:spAutoFit/>
          </a:bodyPr>
          <a:lstStyle/>
          <a:p>
            <a:pPr algn="ctr" eaLnBrk="1" hangingPunct="1">
              <a:defRPr/>
            </a:pPr>
            <a:r>
              <a:rPr lang="ru-RU" sz="16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entury Gothic" pitchFamily="34" charset="0"/>
              </a:rPr>
              <a:t>Вопрос № 3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6426745" y="251768"/>
            <a:ext cx="2520280" cy="43204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Вопрос № 4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0081" y="539800"/>
            <a:ext cx="8198168" cy="611981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94097" y="683816"/>
            <a:ext cx="81369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+mn-lt"/>
              </a:rPr>
              <a:t>«</a:t>
            </a:r>
            <a:r>
              <a:rPr lang="ru-RU" b="1" dirty="0">
                <a:solidFill>
                  <a:schemeClr val="bg1"/>
                </a:solidFill>
                <a:latin typeface="+mj-lt"/>
              </a:rPr>
              <a:t>О плане работы Комиссии по координации работы по противодействию коррупции в Ненецком автономном округе на 2018 год</a:t>
            </a:r>
            <a:r>
              <a:rPr lang="ru-RU" b="1" dirty="0" smtClean="0">
                <a:solidFill>
                  <a:schemeClr val="bg1"/>
                </a:solidFill>
                <a:latin typeface="+mn-lt"/>
              </a:rPr>
              <a:t>»</a:t>
            </a:r>
            <a:endParaRPr lang="ru-RU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TextBox 24"/>
          <p:cNvSpPr txBox="1">
            <a:spLocks noChangeArrowheads="1"/>
          </p:cNvSpPr>
          <p:nvPr/>
        </p:nvSpPr>
        <p:spPr bwMode="auto">
          <a:xfrm>
            <a:off x="78367" y="1619920"/>
            <a:ext cx="8868657" cy="127726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1435" tIns="45717" rIns="91435" bIns="45717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ru-RU" altLang="ru-RU" sz="12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ru-RU" altLang="ru-RU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ru-RU" altLang="ru-RU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altLang="ru-RU" sz="1100" u="sng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Докладчики:</a:t>
            </a:r>
          </a:p>
          <a:p>
            <a:pPr lvl="0" algn="just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ru-RU" sz="1000" b="1" dirty="0">
                <a:solidFill>
                  <a:prstClr val="black"/>
                </a:solidFill>
                <a:latin typeface="Arial" charset="0"/>
              </a:rPr>
              <a:t>Вавилов Д.А. – </a:t>
            </a:r>
            <a:r>
              <a:rPr lang="ru-RU" sz="1000" dirty="0">
                <a:solidFill>
                  <a:prstClr val="black"/>
                </a:solidFill>
                <a:latin typeface="Arial" charset="0"/>
              </a:rPr>
              <a:t>начальник сектора противодействия коррупции управления государственной гражданской службы и кадров Аппарата Администрации Ненецкого автономного округа</a:t>
            </a:r>
            <a:r>
              <a:rPr lang="ru-RU" sz="1000" b="1" dirty="0">
                <a:solidFill>
                  <a:prstClr val="black"/>
                </a:solidFill>
                <a:latin typeface="Arial" charset="0"/>
              </a:rPr>
              <a:t>.</a:t>
            </a:r>
            <a:endParaRPr lang="ru-RU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2841837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2711217" y="1651001"/>
            <a:ext cx="3686640" cy="369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5" tIns="45717" rIns="91435" bIns="45717">
            <a:spAutoFit/>
          </a:bodyPr>
          <a:lstStyle/>
          <a:p>
            <a:pPr algn="ctr" eaLnBrk="1" hangingPunct="1"/>
            <a:r>
              <a:rPr lang="ru-RU" alt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БЛАГОДАРИМ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3631170618"/>
      </p:ext>
    </p:extLst>
  </p:cSld>
  <p:clrMapOvr>
    <a:masterClrMapping/>
  </p:clrMapOvr>
  <p:transition spd="med">
    <p:pull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1987</TotalTime>
  <Words>285</Words>
  <Application>Microsoft Office PowerPoint</Application>
  <PresentationFormat>Произвольный</PresentationFormat>
  <Paragraphs>36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Апекс</vt:lpstr>
      <vt:lpstr>Презентация PowerPoint</vt:lpstr>
      <vt:lpstr>Презентация PowerPoint</vt:lpstr>
      <vt:lpstr>Презентация PowerPoint</vt:lpstr>
      <vt:lpstr>«Итоги реализации решений, принятых на заседаниях Комиссии по координации работы по противодействию коррупции в Ненецком автономном округе в 2017году» </vt:lpstr>
      <vt:lpstr>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Вахмянин Иван Сергеевич</dc:creator>
  <cp:lastModifiedBy>Вавилов Дмитрий Александрович</cp:lastModifiedBy>
  <cp:revision>178</cp:revision>
  <dcterms:created xsi:type="dcterms:W3CDTF">2011-03-10T16:37:18Z</dcterms:created>
  <dcterms:modified xsi:type="dcterms:W3CDTF">2017-12-15T12:25:46Z</dcterms:modified>
</cp:coreProperties>
</file>