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8"/>
  </p:notesMasterIdLst>
  <p:sldIdLst>
    <p:sldId id="276" r:id="rId2"/>
    <p:sldId id="267" r:id="rId3"/>
    <p:sldId id="277" r:id="rId4"/>
    <p:sldId id="287" r:id="rId5"/>
    <p:sldId id="288" r:id="rId6"/>
    <p:sldId id="286" r:id="rId7"/>
  </p:sldIdLst>
  <p:sldSz cx="9109075" cy="3671888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7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524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87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04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224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398" algn="l" defTabSz="91435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157">
          <p15:clr>
            <a:srgbClr val="A4A3A4"/>
          </p15:clr>
        </p15:guide>
        <p15:guide id="2" pos="2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58121" autoAdjust="0"/>
  </p:normalViewPr>
  <p:slideViewPr>
    <p:cSldViewPr>
      <p:cViewPr varScale="1">
        <p:scale>
          <a:sx n="150" d="100"/>
          <a:sy n="150" d="100"/>
        </p:scale>
        <p:origin x="114" y="876"/>
      </p:cViewPr>
      <p:guideLst>
        <p:guide orient="horz" pos="1157"/>
        <p:guide pos="28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9A52D-B38D-4524-9E4B-E3C2B2FBDE99}" type="datetimeFigureOut">
              <a:rPr lang="en-US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514350"/>
            <a:ext cx="63785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72BDCC7-EC1D-4768-82A3-FDC8DD2EE4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</p:spTree>
    <p:extLst>
      <p:ext uri="{BB962C8B-B14F-4D97-AF65-F5344CB8AC3E}">
        <p14:creationId xmlns:p14="http://schemas.microsoft.com/office/powerpoint/2010/main" val="148906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7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24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8" algn="l" defTabSz="9143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0418" y="734378"/>
            <a:ext cx="8198168" cy="979170"/>
          </a:xfrm>
        </p:spPr>
        <p:txBody>
          <a:bodyPr vert="horz" lIns="36517" tIns="0" rIns="36517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3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224A76-9374-4EB2-BE2C-40F6D597AF43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A1288-7D2E-4B69-B32B-E2263E8727C2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66361" y="1783847"/>
            <a:ext cx="6376353" cy="9383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65166" indent="0" algn="ctr">
              <a:buNone/>
            </a:lvl2pPr>
            <a:lvl3pPr marL="730331" indent="0" algn="ctr">
              <a:buNone/>
            </a:lvl3pPr>
            <a:lvl4pPr marL="1095497" indent="0" algn="ctr">
              <a:buNone/>
            </a:lvl4pPr>
            <a:lvl5pPr marL="1460663" indent="0" algn="ctr">
              <a:buNone/>
            </a:lvl5pPr>
            <a:lvl6pPr marL="1825828" indent="0" algn="ctr">
              <a:buNone/>
            </a:lvl6pPr>
            <a:lvl7pPr marL="2190994" indent="0" algn="ctr">
              <a:buNone/>
            </a:lvl7pPr>
            <a:lvl8pPr marL="2556159" indent="0" algn="ctr">
              <a:buNone/>
            </a:lvl8pPr>
            <a:lvl9pPr marL="2921325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4F3B64-20EF-4183-BBB9-C2CE1842E7EF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8A0CF-DC9B-4EE1-B81F-9755A7524874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04079" y="147046"/>
            <a:ext cx="2049542" cy="313300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454" y="147046"/>
            <a:ext cx="5996808" cy="313300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E08A7-A22F-497C-B0D7-3A4088069C0C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3E0B4-A44A-49C4-B6D3-FCFA7B30BA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E1FA0A-E20B-4FF2-9BD7-97D92608ABB7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54D9E-4D70-4195-AA0A-C7FF704D5501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4088" y="326390"/>
            <a:ext cx="7059533" cy="97917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4088" y="1342711"/>
            <a:ext cx="7059533" cy="808325"/>
          </a:xfrm>
        </p:spPr>
        <p:txBody>
          <a:bodyPr anchor="t"/>
          <a:lstStyle>
            <a:lvl1pPr marL="58427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C9E10F-08E9-4858-8535-EA738552FF78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894531" y="3435595"/>
            <a:ext cx="759090" cy="195494"/>
          </a:xfrm>
        </p:spPr>
        <p:txBody>
          <a:bodyPr/>
          <a:lstStyle/>
          <a:p>
            <a:pPr>
              <a:defRPr/>
            </a:pPr>
            <a:fld id="{E896C117-C8EE-42B5-AB7F-DB976CF482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454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0446" y="856774"/>
            <a:ext cx="4023175" cy="2423276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557C-2E91-4D1C-B61E-9A3AA7F6E918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DE9775-A687-4C23-8428-1A2B5E8DCCF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8198168" cy="611981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54" y="821925"/>
            <a:ext cx="4024757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27284" y="821925"/>
            <a:ext cx="4026338" cy="402037"/>
          </a:xfrm>
        </p:spPr>
        <p:txBody>
          <a:bodyPr anchor="ctr"/>
          <a:lstStyle>
            <a:lvl1pPr marL="0" indent="0">
              <a:buNone/>
              <a:defRPr sz="1900" b="0" cap="all" baseline="0">
                <a:solidFill>
                  <a:schemeClr val="tx1"/>
                </a:solidFill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54" y="1264762"/>
            <a:ext cx="4024757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7284" y="1264762"/>
            <a:ext cx="4026338" cy="20152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EE113-EB0D-4C1F-90F9-05C2D9C40C25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B665B-AC70-4054-ADC1-9FB5CDBDD9E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7BDCD-8ABB-4053-A757-072877D98F49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0394D0-660F-4386-8368-A01B8D328843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48CCF2-3494-4380-A28F-625A8174CD1E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9B2B2D-6D01-4309-95D7-9742FC5973EA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454" y="146196"/>
            <a:ext cx="2996823" cy="622181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18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5454" y="815975"/>
            <a:ext cx="2996823" cy="2464075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10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61395" y="146196"/>
            <a:ext cx="5092226" cy="3133855"/>
          </a:xfrm>
        </p:spPr>
        <p:txBody>
          <a:bodyPr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274D5-E7B4-43B4-A924-9E60B71B07B4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FD53ED-0A25-4B14-BBBE-D770BFE59208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1815" y="326390"/>
            <a:ext cx="5465445" cy="279642"/>
          </a:xfrm>
        </p:spPr>
        <p:txBody>
          <a:bodyPr lIns="36517" rIns="36517" bIns="0" anchor="b">
            <a:sp3d prstMaterial="softEdge"/>
          </a:bodyPr>
          <a:lstStyle>
            <a:lvl1pPr algn="ctr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1815" y="980870"/>
            <a:ext cx="5465445" cy="2121535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26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1815" y="624717"/>
            <a:ext cx="5465445" cy="283959"/>
          </a:xfrm>
        </p:spPr>
        <p:txBody>
          <a:bodyPr lIns="36517" tIns="36517" rIns="36517" anchor="t"/>
          <a:lstStyle>
            <a:lvl1pPr marL="0" indent="0" algn="ctr">
              <a:buNone/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B2354B-9540-433E-893E-2C55B9174D97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F594A-F493-4E91-AAE4-69197628E03F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5454" y="147046"/>
            <a:ext cx="8198168" cy="611981"/>
          </a:xfrm>
          <a:prstGeom prst="rect">
            <a:avLst/>
          </a:prstGeom>
        </p:spPr>
        <p:txBody>
          <a:bodyPr vert="horz" lIns="73033" tIns="36517" rIns="73033" bIns="36517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5454" y="856774"/>
            <a:ext cx="8198168" cy="2521363"/>
          </a:xfrm>
          <a:prstGeom prst="rect">
            <a:avLst/>
          </a:prstGeom>
        </p:spPr>
        <p:txBody>
          <a:bodyPr vert="horz" lIns="73033" tIns="36517" rIns="73033" bIns="36517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5454" y="3435595"/>
            <a:ext cx="2125451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l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81B8DD-A0EF-41BF-B0D6-638F687CD3E2}" type="datetimeFigureOut">
              <a:rPr lang="en-US" smtClean="0"/>
              <a:pPr>
                <a:defRPr/>
              </a:pPr>
              <a:t>12/20/2018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12268" y="3435595"/>
            <a:ext cx="2884540" cy="195494"/>
          </a:xfrm>
          <a:prstGeom prst="rect">
            <a:avLst/>
          </a:prstGeom>
        </p:spPr>
        <p:txBody>
          <a:bodyPr vert="horz" lIns="73033" tIns="36517" rIns="73033" bIns="36517" anchor="b"/>
          <a:lstStyle>
            <a:lvl1pPr algn="ct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94531" y="3435595"/>
            <a:ext cx="759090" cy="195494"/>
          </a:xfrm>
          <a:prstGeom prst="rect">
            <a:avLst/>
          </a:prstGeom>
        </p:spPr>
        <p:txBody>
          <a:bodyPr vert="horz" lIns="0" tIns="36517" rIns="0" bIns="36517" anchor="b"/>
          <a:lstStyle>
            <a:lvl1pPr algn="r" eaLnBrk="1" latinLnBrk="0" hangingPunct="1">
              <a:defRPr kumimoji="0" sz="10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2C5532-02A7-4740-ABA9-63AF50E8AD3B}" type="slidenum">
              <a:rPr lang="en-US" altLang="ru-RU" smtClean="0"/>
              <a:pPr>
                <a:defRPr/>
              </a:pPr>
              <a:t>‹#›</a:t>
            </a:fld>
            <a:endParaRPr lang="en-US" alt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38199" indent="-328649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93815" indent="-226403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5611" indent="-182583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890" indent="-146066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260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539" indent="-14606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570212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0885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891558" indent="-14606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5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303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954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606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258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909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561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9213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" y="3021013"/>
            <a:ext cx="9109075" cy="650875"/>
          </a:xfrm>
          <a:prstGeom prst="rect">
            <a:avLst/>
          </a:prstGeom>
          <a:gradFill rotWithShape="1">
            <a:gsLst>
              <a:gs pos="0">
                <a:srgbClr val="FEFAE2"/>
              </a:gs>
              <a:gs pos="100000">
                <a:srgbClr val="BFBCAA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>
            <a:outerShdw dist="45791" dir="3378596" algn="ctr" rotWithShape="0">
              <a:srgbClr val="003366">
                <a:alpha val="50000"/>
              </a:srgbClr>
            </a:outerShdw>
          </a:effectLst>
        </p:spPr>
        <p:txBody>
          <a:bodyPr lIns="359980" tIns="45717" rIns="53998" bIns="45717"/>
          <a:lstStyle/>
          <a:p>
            <a:pPr indent="93657"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rgbClr val="29527B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3175" y="879475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1122364"/>
            <a:ext cx="9109075" cy="119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8E39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  <a:cs typeface="+mn-cs"/>
              </a:rPr>
              <a:t>Заседание Комиссии по координации работы по противодействию коррупции в Ненецком автономном округе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2638" y="114301"/>
            <a:ext cx="7210425" cy="32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7" rIns="91435" bIns="45717">
            <a:spAutoFit/>
          </a:bodyPr>
          <a:lstStyle/>
          <a:p>
            <a:pPr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5485" y="3115619"/>
            <a:ext cx="3344730" cy="461659"/>
          </a:xfrm>
          <a:prstGeom prst="rect">
            <a:avLst/>
          </a:prstGeom>
          <a:noFill/>
        </p:spPr>
        <p:txBody>
          <a:bodyPr lIns="91435" tIns="45717" rIns="91435" bIns="45717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 декабря 2018 </a:t>
            </a: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Нарьян-Мар</a:t>
            </a:r>
          </a:p>
        </p:txBody>
      </p:sp>
      <p:pic>
        <p:nvPicPr>
          <p:cNvPr id="2055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5875"/>
            <a:ext cx="68262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3075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47864" y="210495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1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82627" y="940899"/>
            <a:ext cx="8091766" cy="73865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0"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Об обеспечении контроля за эффективным расходованием бюджетных средств, соблюдением финансовой дисциплины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и </a:t>
            </a: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установленного порядка управления и распоряжения государственным имуществом</a:t>
            </a:r>
          </a:p>
        </p:txBody>
      </p:sp>
      <p:pic>
        <p:nvPicPr>
          <p:cNvPr id="3078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32565" y="1705511"/>
            <a:ext cx="9001983" cy="14465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Ткачева Ольга Тимофеевна- </a:t>
            </a:r>
            <a:r>
              <a:rPr lang="ru-RU" altLang="ru-RU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аудитор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Счетной палаты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Грязных Надежда Сергеевна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исполняющий обязанности заместителя руководителя Аппарата Администрации Ненецкого автономного округа – председателя контрольно-ревизионного комитета.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Голговская Анастасия Владимировна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 имущественных и земельных отношений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1"/>
          <p:cNvSpPr>
            <a:spLocks noChangeArrowheads="1"/>
          </p:cNvSpPr>
          <p:nvPr/>
        </p:nvSpPr>
        <p:spPr bwMode="auto">
          <a:xfrm>
            <a:off x="2" y="0"/>
            <a:ext cx="9109075" cy="460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66275"/>
                  <a:invGamma/>
                </a:schemeClr>
              </a:gs>
            </a:gsLst>
            <a:lin ang="2700000" scaled="1"/>
          </a:gradFill>
          <a:ln w="57150">
            <a:noFill/>
            <a:miter lim="800000"/>
            <a:headEnd/>
            <a:tailEnd/>
          </a:ln>
          <a:effectLst/>
        </p:spPr>
        <p:txBody>
          <a:bodyPr lIns="91435" tIns="45717" rIns="91435" bIns="45717" anchor="ctr"/>
          <a:lstStyle/>
          <a:p>
            <a:pPr algn="ctr" eaLnBrk="1" fontAlgn="auto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>
              <a:solidFill>
                <a:srgbClr val="003366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4099" name="Line 4"/>
          <p:cNvSpPr>
            <a:spLocks noChangeShapeType="1"/>
          </p:cNvSpPr>
          <p:nvPr/>
        </p:nvSpPr>
        <p:spPr bwMode="auto">
          <a:xfrm>
            <a:off x="2" y="4824413"/>
            <a:ext cx="9105900" cy="0"/>
          </a:xfrm>
          <a:prstGeom prst="line">
            <a:avLst/>
          </a:prstGeom>
          <a:noFill/>
          <a:ln w="57150" cmpd="thickThin">
            <a:solidFill>
              <a:schemeClr val="bg1"/>
            </a:solidFill>
            <a:round/>
            <a:headEnd/>
            <a:tailEnd/>
          </a:ln>
        </p:spPr>
        <p:txBody>
          <a:bodyPr lIns="91435" tIns="45717" rIns="91435" bIns="45717"/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2</a:t>
            </a:r>
          </a:p>
        </p:txBody>
      </p:sp>
      <p:sp>
        <p:nvSpPr>
          <p:cNvPr id="3077" name="TextBox 24"/>
          <p:cNvSpPr txBox="1">
            <a:spLocks noChangeArrowheads="1"/>
          </p:cNvSpPr>
          <p:nvPr/>
        </p:nvSpPr>
        <p:spPr bwMode="auto">
          <a:xfrm>
            <a:off x="682627" y="381090"/>
            <a:ext cx="8192392" cy="954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 состоянии работы по выявлению случаев несоблюдения лицами, замещающими государственные должности Ненецкого автономного округа, муниципальные должности требований о предотвращении или об урегулировании конфликта интересов и мерах по ее совершенствованию</a:t>
            </a:r>
          </a:p>
        </p:txBody>
      </p:sp>
      <p:pic>
        <p:nvPicPr>
          <p:cNvPr id="410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172507" y="1550035"/>
            <a:ext cx="8782050" cy="2123652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Докладчики: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Дмитрий Александрович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округа;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Егоров Николай Валентинович –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прокурор Ненецкого автономного округа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465805"/>
            <a:ext cx="8192392" cy="954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Об участии лиц, замещающих государственные должности, должности государственной гражданской службы Ненецкого автономного округа, муниципальные должности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                  и </a:t>
            </a: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должности муниципальной службы в управлении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коммерческими </a:t>
            </a: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и некоммерческими организациями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118421" y="1547912"/>
            <a:ext cx="8782050" cy="2123652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Голговская Анастасия Владимировна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Управления имущественных и земельных отношений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Дмитрий Александрович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3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27455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Нарьн-Мар\Символы НАО\gerb_nao_bi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" y="100013"/>
            <a:ext cx="682625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4"/>
          <p:cNvSpPr txBox="1">
            <a:spLocks noChangeArrowheads="1"/>
          </p:cNvSpPr>
          <p:nvPr/>
        </p:nvSpPr>
        <p:spPr bwMode="auto">
          <a:xfrm>
            <a:off x="522089" y="717067"/>
            <a:ext cx="8192392" cy="5232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О Плане работы Комиссии по координации работы </a:t>
            </a:r>
            <a:r>
              <a:rPr lang="ru-RU" altLang="ru-RU" sz="1400" b="1" dirty="0" smtClean="0">
                <a:solidFill>
                  <a:schemeClr val="bg1"/>
                </a:solidFill>
                <a:latin typeface="+mj-lt"/>
              </a:rPr>
              <a:t>по </a:t>
            </a:r>
            <a:r>
              <a:rPr lang="ru-RU" altLang="ru-RU" sz="1400" b="1" dirty="0">
                <a:solidFill>
                  <a:schemeClr val="bg1"/>
                </a:solidFill>
                <a:latin typeface="+mj-lt"/>
              </a:rPr>
              <a:t>противодействию коррупции в Ненецком автономном округе на 2019 год</a:t>
            </a:r>
            <a:endParaRPr lang="ru-RU" alt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TextBox 24"/>
          <p:cNvSpPr txBox="1">
            <a:spLocks noChangeArrowheads="1"/>
          </p:cNvSpPr>
          <p:nvPr/>
        </p:nvSpPr>
        <p:spPr bwMode="auto">
          <a:xfrm>
            <a:off x="118421" y="1547912"/>
            <a:ext cx="8782050" cy="1785098"/>
          </a:xfrm>
          <a:prstGeom prst="rect">
            <a:avLst/>
          </a:prstGeom>
          <a:noFill/>
          <a:ln>
            <a:noFill/>
          </a:ln>
          <a:extLst/>
        </p:spPr>
        <p:txBody>
          <a:bodyPr lIns="91435" tIns="45717" rIns="91435" bIns="4571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Докладчик:</a:t>
            </a:r>
          </a:p>
          <a:p>
            <a:pPr algn="just" eaLnBrk="1" hangingPunct="1">
              <a:spcAft>
                <a:spcPts val="0"/>
              </a:spcAft>
              <a:defRPr/>
            </a:pPr>
            <a:r>
              <a:rPr lang="ru-RU" altLang="ru-RU" sz="11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Вавилов </a:t>
            </a:r>
            <a:r>
              <a:rPr lang="ru-RU" alt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Дмитрий Александрович - </a:t>
            </a:r>
            <a:r>
              <a:rPr lang="ru-RU" altLang="ru-RU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начальник сектора противодействия коррупции управления государственной гражданской службы и кадров Аппарата Администрации Ненецкого автономного округа.</a:t>
            </a: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Aft>
                <a:spcPts val="0"/>
              </a:spcAft>
              <a:defRPr/>
            </a:pPr>
            <a:endParaRPr lang="ru-RU" altLang="ru-RU" sz="1100" u="sng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15865" y="49704"/>
            <a:ext cx="2654121" cy="338548"/>
          </a:xfrm>
          <a:prstGeom prst="rect">
            <a:avLst/>
          </a:prstGeom>
          <a:solidFill>
            <a:schemeClr val="tx2">
              <a:lumMod val="40000"/>
              <a:lumOff val="60000"/>
              <a:alpha val="52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lIns="91435" tIns="45717" rIns="91435" bIns="45717">
            <a:spAutoFit/>
          </a:bodyPr>
          <a:lstStyle/>
          <a:p>
            <a:pPr algn="ctr" eaLnBrk="1" hangingPunct="1">
              <a:defRPr/>
            </a:pPr>
            <a:r>
              <a:rPr lang="ru-RU" sz="1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Вопрос № 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4</a:t>
            </a:r>
            <a:endParaRPr lang="ru-RU" sz="1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25166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11217" y="1651001"/>
            <a:ext cx="3686640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31170618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2078</TotalTime>
  <Words>263</Words>
  <Application>Microsoft Office PowerPoint</Application>
  <PresentationFormat>Произвольный</PresentationFormat>
  <Paragraphs>41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Book Antiqua</vt:lpstr>
      <vt:lpstr>Calibri</vt:lpstr>
      <vt:lpstr>Century Gothic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Вахмянин Иван Сергеевич</dc:creator>
  <cp:lastModifiedBy>Янзинов Алексей Валерьевич</cp:lastModifiedBy>
  <cp:revision>190</cp:revision>
  <dcterms:created xsi:type="dcterms:W3CDTF">2011-03-10T16:37:18Z</dcterms:created>
  <dcterms:modified xsi:type="dcterms:W3CDTF">2018-12-20T07:05:46Z</dcterms:modified>
</cp:coreProperties>
</file>